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79" r:id="rId4"/>
    <p:sldId id="283" r:id="rId5"/>
    <p:sldId id="258" r:id="rId6"/>
    <p:sldId id="262" r:id="rId7"/>
    <p:sldId id="280" r:id="rId8"/>
    <p:sldId id="282" r:id="rId9"/>
    <p:sldId id="306" r:id="rId10"/>
    <p:sldId id="264" r:id="rId11"/>
    <p:sldId id="271" r:id="rId12"/>
    <p:sldId id="272" r:id="rId13"/>
    <p:sldId id="273" r:id="rId14"/>
    <p:sldId id="274" r:id="rId15"/>
    <p:sldId id="284" r:id="rId16"/>
    <p:sldId id="290" r:id="rId17"/>
    <p:sldId id="291" r:id="rId18"/>
    <p:sldId id="292" r:id="rId19"/>
    <p:sldId id="294" r:id="rId20"/>
    <p:sldId id="295" r:id="rId21"/>
    <p:sldId id="320" r:id="rId22"/>
    <p:sldId id="265" r:id="rId23"/>
    <p:sldId id="275" r:id="rId24"/>
    <p:sldId id="276" r:id="rId25"/>
    <p:sldId id="296" r:id="rId26"/>
    <p:sldId id="297" r:id="rId27"/>
    <p:sldId id="277" r:id="rId28"/>
    <p:sldId id="293" r:id="rId29"/>
    <p:sldId id="299" r:id="rId30"/>
    <p:sldId id="300" r:id="rId31"/>
    <p:sldId id="321" r:id="rId32"/>
    <p:sldId id="311" r:id="rId33"/>
    <p:sldId id="312" r:id="rId34"/>
    <p:sldId id="315" r:id="rId35"/>
    <p:sldId id="314" r:id="rId36"/>
    <p:sldId id="302" r:id="rId37"/>
    <p:sldId id="266" r:id="rId38"/>
    <p:sldId id="304" r:id="rId39"/>
    <p:sldId id="301" r:id="rId40"/>
    <p:sldId id="305" r:id="rId41"/>
    <p:sldId id="318" r:id="rId42"/>
    <p:sldId id="319" r:id="rId43"/>
    <p:sldId id="308" r:id="rId44"/>
    <p:sldId id="322"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A7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68" d="100"/>
          <a:sy n="68" d="100"/>
        </p:scale>
        <p:origin x="54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BC708BD-126A-4EE3-B1BA-063D9C1017BF}" type="datetimeFigureOut">
              <a:rPr lang="en-US" smtClean="0"/>
              <a:t>9/10/2019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6D5D2FA-623D-4621-914E-D4DE143BD5C4}" type="slidenum">
              <a:rPr lang="en-US" smtClean="0"/>
              <a:t>‹#›</a:t>
            </a:fld>
            <a:endParaRPr lang="en-US"/>
          </a:p>
        </p:txBody>
      </p:sp>
    </p:spTree>
    <p:extLst>
      <p:ext uri="{BB962C8B-B14F-4D97-AF65-F5344CB8AC3E}">
        <p14:creationId xmlns:p14="http://schemas.microsoft.com/office/powerpoint/2010/main" val="2174854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E25B5-9159-4F8B-BC1A-753F6238BA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CA9EA9-86D6-4E50-B579-44E4C467B2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A668F7-D26C-41BC-8003-680F768F4120}"/>
              </a:ext>
            </a:extLst>
          </p:cNvPr>
          <p:cNvSpPr>
            <a:spLocks noGrp="1"/>
          </p:cNvSpPr>
          <p:nvPr>
            <p:ph type="dt" sz="half" idx="10"/>
          </p:nvPr>
        </p:nvSpPr>
        <p:spPr/>
        <p:txBody>
          <a:bodyPr/>
          <a:lstStyle/>
          <a:p>
            <a:fld id="{E5127E2B-A297-47A1-A9C5-A086D56A82DD}" type="datetime1">
              <a:rPr lang="en-US" smtClean="0"/>
              <a:t>9/10/2019</a:t>
            </a:fld>
            <a:endParaRPr lang="en-US"/>
          </a:p>
        </p:txBody>
      </p:sp>
      <p:sp>
        <p:nvSpPr>
          <p:cNvPr id="5" name="Footer Placeholder 4">
            <a:extLst>
              <a:ext uri="{FF2B5EF4-FFF2-40B4-BE49-F238E27FC236}">
                <a16:creationId xmlns:a16="http://schemas.microsoft.com/office/drawing/2014/main" id="{A43721E2-0315-44D7-B773-B0ABC444D2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2132A-F250-4D30-B98A-75EAC0BE1F68}"/>
              </a:ext>
            </a:extLst>
          </p:cNvPr>
          <p:cNvSpPr>
            <a:spLocks noGrp="1"/>
          </p:cNvSpPr>
          <p:nvPr>
            <p:ph type="sldNum" sz="quarter" idx="12"/>
          </p:nvPr>
        </p:nvSpPr>
        <p:spPr/>
        <p:txBody>
          <a:bodyPr/>
          <a:lstStyle/>
          <a:p>
            <a:fld id="{C3AB06FF-B0ED-44A2-9576-7E9270512933}" type="slidenum">
              <a:rPr lang="en-US" smtClean="0"/>
              <a:t>‹#›</a:t>
            </a:fld>
            <a:endParaRPr lang="en-US"/>
          </a:p>
        </p:txBody>
      </p:sp>
    </p:spTree>
    <p:extLst>
      <p:ext uri="{BB962C8B-B14F-4D97-AF65-F5344CB8AC3E}">
        <p14:creationId xmlns:p14="http://schemas.microsoft.com/office/powerpoint/2010/main" val="402573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C71F4-336A-47E2-BA74-5B420ABAC4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A440DA-780A-441B-88DE-1A0A1E2B300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4C189A-E84E-4183-981B-6848C148AF0E}"/>
              </a:ext>
            </a:extLst>
          </p:cNvPr>
          <p:cNvSpPr>
            <a:spLocks noGrp="1"/>
          </p:cNvSpPr>
          <p:nvPr>
            <p:ph type="dt" sz="half" idx="10"/>
          </p:nvPr>
        </p:nvSpPr>
        <p:spPr/>
        <p:txBody>
          <a:bodyPr/>
          <a:lstStyle/>
          <a:p>
            <a:fld id="{97557964-6595-4E21-9FE0-2CE09939D50D}" type="datetime1">
              <a:rPr lang="en-US" smtClean="0"/>
              <a:t>9/10/2019</a:t>
            </a:fld>
            <a:endParaRPr lang="en-US"/>
          </a:p>
        </p:txBody>
      </p:sp>
      <p:sp>
        <p:nvSpPr>
          <p:cNvPr id="5" name="Footer Placeholder 4">
            <a:extLst>
              <a:ext uri="{FF2B5EF4-FFF2-40B4-BE49-F238E27FC236}">
                <a16:creationId xmlns:a16="http://schemas.microsoft.com/office/drawing/2014/main" id="{943EE21B-0404-4369-BC39-0D6897A6B9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B4191B-8BA8-4E4C-8754-6EC77A9F3033}"/>
              </a:ext>
            </a:extLst>
          </p:cNvPr>
          <p:cNvSpPr>
            <a:spLocks noGrp="1"/>
          </p:cNvSpPr>
          <p:nvPr>
            <p:ph type="sldNum" sz="quarter" idx="12"/>
          </p:nvPr>
        </p:nvSpPr>
        <p:spPr/>
        <p:txBody>
          <a:bodyPr/>
          <a:lstStyle/>
          <a:p>
            <a:fld id="{C3AB06FF-B0ED-44A2-9576-7E9270512933}" type="slidenum">
              <a:rPr lang="en-US" smtClean="0"/>
              <a:t>‹#›</a:t>
            </a:fld>
            <a:endParaRPr lang="en-US"/>
          </a:p>
        </p:txBody>
      </p:sp>
    </p:spTree>
    <p:extLst>
      <p:ext uri="{BB962C8B-B14F-4D97-AF65-F5344CB8AC3E}">
        <p14:creationId xmlns:p14="http://schemas.microsoft.com/office/powerpoint/2010/main" val="47814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A4E8AC-4CCE-4E01-9533-392BCD6DEA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8ABA92-5D76-4B80-8FEC-2B531E213F3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1AADE-9D52-4CB9-B81A-796DF2D8A86E}"/>
              </a:ext>
            </a:extLst>
          </p:cNvPr>
          <p:cNvSpPr>
            <a:spLocks noGrp="1"/>
          </p:cNvSpPr>
          <p:nvPr>
            <p:ph type="dt" sz="half" idx="10"/>
          </p:nvPr>
        </p:nvSpPr>
        <p:spPr/>
        <p:txBody>
          <a:bodyPr/>
          <a:lstStyle/>
          <a:p>
            <a:fld id="{EE29FA50-0E39-4077-A0E3-61AA04BE457B}" type="datetime1">
              <a:rPr lang="en-US" smtClean="0"/>
              <a:t>9/10/2019</a:t>
            </a:fld>
            <a:endParaRPr lang="en-US"/>
          </a:p>
        </p:txBody>
      </p:sp>
      <p:sp>
        <p:nvSpPr>
          <p:cNvPr id="5" name="Footer Placeholder 4">
            <a:extLst>
              <a:ext uri="{FF2B5EF4-FFF2-40B4-BE49-F238E27FC236}">
                <a16:creationId xmlns:a16="http://schemas.microsoft.com/office/drawing/2014/main" id="{A0E78946-8B9C-4A69-BCD4-074146BC16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84CC04-E02D-4E84-8AB9-BFC5FDA8C82B}"/>
              </a:ext>
            </a:extLst>
          </p:cNvPr>
          <p:cNvSpPr>
            <a:spLocks noGrp="1"/>
          </p:cNvSpPr>
          <p:nvPr>
            <p:ph type="sldNum" sz="quarter" idx="12"/>
          </p:nvPr>
        </p:nvSpPr>
        <p:spPr/>
        <p:txBody>
          <a:bodyPr/>
          <a:lstStyle/>
          <a:p>
            <a:fld id="{C3AB06FF-B0ED-44A2-9576-7E9270512933}" type="slidenum">
              <a:rPr lang="en-US" smtClean="0"/>
              <a:t>‹#›</a:t>
            </a:fld>
            <a:endParaRPr lang="en-US"/>
          </a:p>
        </p:txBody>
      </p:sp>
    </p:spTree>
    <p:extLst>
      <p:ext uri="{BB962C8B-B14F-4D97-AF65-F5344CB8AC3E}">
        <p14:creationId xmlns:p14="http://schemas.microsoft.com/office/powerpoint/2010/main" val="229211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B370-9743-4190-92EA-B10641ED7C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1277BC-F42C-4BB0-9FB2-065A2A98924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B34D8-8839-4EFB-8F35-50E4AACD13BC}"/>
              </a:ext>
            </a:extLst>
          </p:cNvPr>
          <p:cNvSpPr>
            <a:spLocks noGrp="1"/>
          </p:cNvSpPr>
          <p:nvPr>
            <p:ph type="dt" sz="half" idx="10"/>
          </p:nvPr>
        </p:nvSpPr>
        <p:spPr/>
        <p:txBody>
          <a:bodyPr/>
          <a:lstStyle/>
          <a:p>
            <a:fld id="{AF1B671C-35F5-4E95-9FF4-35D189BC7EE5}" type="datetime1">
              <a:rPr lang="en-US" smtClean="0"/>
              <a:t>9/10/2019</a:t>
            </a:fld>
            <a:endParaRPr lang="en-US"/>
          </a:p>
        </p:txBody>
      </p:sp>
      <p:sp>
        <p:nvSpPr>
          <p:cNvPr id="5" name="Footer Placeholder 4">
            <a:extLst>
              <a:ext uri="{FF2B5EF4-FFF2-40B4-BE49-F238E27FC236}">
                <a16:creationId xmlns:a16="http://schemas.microsoft.com/office/drawing/2014/main" id="{6E1EEECA-2A34-46BF-A9C2-1815D0C8CF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61050C-4DCC-4B9A-AF78-9ECE324BCB19}"/>
              </a:ext>
            </a:extLst>
          </p:cNvPr>
          <p:cNvSpPr>
            <a:spLocks noGrp="1"/>
          </p:cNvSpPr>
          <p:nvPr>
            <p:ph type="sldNum" sz="quarter" idx="12"/>
          </p:nvPr>
        </p:nvSpPr>
        <p:spPr/>
        <p:txBody>
          <a:bodyPr/>
          <a:lstStyle/>
          <a:p>
            <a:fld id="{C3AB06FF-B0ED-44A2-9576-7E9270512933}" type="slidenum">
              <a:rPr lang="en-US" smtClean="0"/>
              <a:t>‹#›</a:t>
            </a:fld>
            <a:endParaRPr lang="en-US"/>
          </a:p>
        </p:txBody>
      </p:sp>
    </p:spTree>
    <p:extLst>
      <p:ext uri="{BB962C8B-B14F-4D97-AF65-F5344CB8AC3E}">
        <p14:creationId xmlns:p14="http://schemas.microsoft.com/office/powerpoint/2010/main" val="1968156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001B-2CA6-465F-8B68-C8AF4A57B4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B6122F-7E8D-4633-B99D-D1375CFB12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F11B7A9-8828-49A1-94FD-D21672D34AC7}"/>
              </a:ext>
            </a:extLst>
          </p:cNvPr>
          <p:cNvSpPr>
            <a:spLocks noGrp="1"/>
          </p:cNvSpPr>
          <p:nvPr>
            <p:ph type="dt" sz="half" idx="10"/>
          </p:nvPr>
        </p:nvSpPr>
        <p:spPr/>
        <p:txBody>
          <a:bodyPr/>
          <a:lstStyle/>
          <a:p>
            <a:fld id="{9FB2EAE2-ECDC-40D1-A501-A7A70AFAB263}" type="datetime1">
              <a:rPr lang="en-US" smtClean="0"/>
              <a:t>9/10/2019</a:t>
            </a:fld>
            <a:endParaRPr lang="en-US"/>
          </a:p>
        </p:txBody>
      </p:sp>
      <p:sp>
        <p:nvSpPr>
          <p:cNvPr id="5" name="Footer Placeholder 4">
            <a:extLst>
              <a:ext uri="{FF2B5EF4-FFF2-40B4-BE49-F238E27FC236}">
                <a16:creationId xmlns:a16="http://schemas.microsoft.com/office/drawing/2014/main" id="{2118D7F3-D2BF-4522-B7F0-FEED6F3C92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69FB54-2B40-45C1-9947-CBB56B788E8B}"/>
              </a:ext>
            </a:extLst>
          </p:cNvPr>
          <p:cNvSpPr>
            <a:spLocks noGrp="1"/>
          </p:cNvSpPr>
          <p:nvPr>
            <p:ph type="sldNum" sz="quarter" idx="12"/>
          </p:nvPr>
        </p:nvSpPr>
        <p:spPr/>
        <p:txBody>
          <a:bodyPr/>
          <a:lstStyle/>
          <a:p>
            <a:fld id="{C3AB06FF-B0ED-44A2-9576-7E9270512933}" type="slidenum">
              <a:rPr lang="en-US" smtClean="0"/>
              <a:t>‹#›</a:t>
            </a:fld>
            <a:endParaRPr lang="en-US"/>
          </a:p>
        </p:txBody>
      </p:sp>
    </p:spTree>
    <p:extLst>
      <p:ext uri="{BB962C8B-B14F-4D97-AF65-F5344CB8AC3E}">
        <p14:creationId xmlns:p14="http://schemas.microsoft.com/office/powerpoint/2010/main" val="3460527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60C92-28D2-4FAF-91BA-681DCACA27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C0F212-3D25-4D57-9190-E1650FBF480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525F0C-AD91-4E2B-BB62-272C4ED1A52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534BC9-395A-44B1-9267-FFCB648DA344}"/>
              </a:ext>
            </a:extLst>
          </p:cNvPr>
          <p:cNvSpPr>
            <a:spLocks noGrp="1"/>
          </p:cNvSpPr>
          <p:nvPr>
            <p:ph type="dt" sz="half" idx="10"/>
          </p:nvPr>
        </p:nvSpPr>
        <p:spPr/>
        <p:txBody>
          <a:bodyPr/>
          <a:lstStyle/>
          <a:p>
            <a:fld id="{1CB14E73-72A6-451A-A3BC-CFF116E14DC3}" type="datetime1">
              <a:rPr lang="en-US" smtClean="0"/>
              <a:t>9/10/2019</a:t>
            </a:fld>
            <a:endParaRPr lang="en-US"/>
          </a:p>
        </p:txBody>
      </p:sp>
      <p:sp>
        <p:nvSpPr>
          <p:cNvPr id="6" name="Footer Placeholder 5">
            <a:extLst>
              <a:ext uri="{FF2B5EF4-FFF2-40B4-BE49-F238E27FC236}">
                <a16:creationId xmlns:a16="http://schemas.microsoft.com/office/drawing/2014/main" id="{E33A9A10-9E14-42AC-903C-C2510944F7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B17F4-A6F5-468C-B2D2-7F0E84BC29ED}"/>
              </a:ext>
            </a:extLst>
          </p:cNvPr>
          <p:cNvSpPr>
            <a:spLocks noGrp="1"/>
          </p:cNvSpPr>
          <p:nvPr>
            <p:ph type="sldNum" sz="quarter" idx="12"/>
          </p:nvPr>
        </p:nvSpPr>
        <p:spPr/>
        <p:txBody>
          <a:bodyPr/>
          <a:lstStyle/>
          <a:p>
            <a:fld id="{C3AB06FF-B0ED-44A2-9576-7E9270512933}" type="slidenum">
              <a:rPr lang="en-US" smtClean="0"/>
              <a:t>‹#›</a:t>
            </a:fld>
            <a:endParaRPr lang="en-US"/>
          </a:p>
        </p:txBody>
      </p:sp>
    </p:spTree>
    <p:extLst>
      <p:ext uri="{BB962C8B-B14F-4D97-AF65-F5344CB8AC3E}">
        <p14:creationId xmlns:p14="http://schemas.microsoft.com/office/powerpoint/2010/main" val="2845816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8CDAF-08FC-419F-86D1-2ABD5BA137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72F4B4-941F-4A83-901B-24BEF22685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D603FA3-35E6-4C8A-A070-C2D23C6243E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501ED6-2C5E-4FEC-8D25-78FF20075B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A02D8C-B0C1-436A-9345-60E4FA9B517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3F630D-DF69-4545-93B8-19FFD7C0AFFC}"/>
              </a:ext>
            </a:extLst>
          </p:cNvPr>
          <p:cNvSpPr>
            <a:spLocks noGrp="1"/>
          </p:cNvSpPr>
          <p:nvPr>
            <p:ph type="dt" sz="half" idx="10"/>
          </p:nvPr>
        </p:nvSpPr>
        <p:spPr/>
        <p:txBody>
          <a:bodyPr/>
          <a:lstStyle/>
          <a:p>
            <a:fld id="{04C7BC77-D418-4268-9357-46744481F627}" type="datetime1">
              <a:rPr lang="en-US" smtClean="0"/>
              <a:t>9/10/2019</a:t>
            </a:fld>
            <a:endParaRPr lang="en-US"/>
          </a:p>
        </p:txBody>
      </p:sp>
      <p:sp>
        <p:nvSpPr>
          <p:cNvPr id="8" name="Footer Placeholder 7">
            <a:extLst>
              <a:ext uri="{FF2B5EF4-FFF2-40B4-BE49-F238E27FC236}">
                <a16:creationId xmlns:a16="http://schemas.microsoft.com/office/drawing/2014/main" id="{DBD9F423-C43A-45FC-910C-32BAF03D75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DAAD57-C534-4917-A772-7879827E5F04}"/>
              </a:ext>
            </a:extLst>
          </p:cNvPr>
          <p:cNvSpPr>
            <a:spLocks noGrp="1"/>
          </p:cNvSpPr>
          <p:nvPr>
            <p:ph type="sldNum" sz="quarter" idx="12"/>
          </p:nvPr>
        </p:nvSpPr>
        <p:spPr/>
        <p:txBody>
          <a:bodyPr/>
          <a:lstStyle/>
          <a:p>
            <a:fld id="{C3AB06FF-B0ED-44A2-9576-7E9270512933}" type="slidenum">
              <a:rPr lang="en-US" smtClean="0"/>
              <a:t>‹#›</a:t>
            </a:fld>
            <a:endParaRPr lang="en-US"/>
          </a:p>
        </p:txBody>
      </p:sp>
    </p:spTree>
    <p:extLst>
      <p:ext uri="{BB962C8B-B14F-4D97-AF65-F5344CB8AC3E}">
        <p14:creationId xmlns:p14="http://schemas.microsoft.com/office/powerpoint/2010/main" val="1652110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7D63C-9F60-476E-8975-2B3CF6C48D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CB9D9A-AD10-4983-B0A0-14B7BA98AC0F}"/>
              </a:ext>
            </a:extLst>
          </p:cNvPr>
          <p:cNvSpPr>
            <a:spLocks noGrp="1"/>
          </p:cNvSpPr>
          <p:nvPr>
            <p:ph type="dt" sz="half" idx="10"/>
          </p:nvPr>
        </p:nvSpPr>
        <p:spPr/>
        <p:txBody>
          <a:bodyPr/>
          <a:lstStyle/>
          <a:p>
            <a:fld id="{309CE5B4-BFAC-407C-BF71-9637D762D34E}" type="datetime1">
              <a:rPr lang="en-US" smtClean="0"/>
              <a:t>9/10/2019</a:t>
            </a:fld>
            <a:endParaRPr lang="en-US"/>
          </a:p>
        </p:txBody>
      </p:sp>
      <p:sp>
        <p:nvSpPr>
          <p:cNvPr id="4" name="Footer Placeholder 3">
            <a:extLst>
              <a:ext uri="{FF2B5EF4-FFF2-40B4-BE49-F238E27FC236}">
                <a16:creationId xmlns:a16="http://schemas.microsoft.com/office/drawing/2014/main" id="{4347C93E-ECB2-4A51-93B7-BC7746A451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0C6FC0-BA88-4D50-AB39-6A90BE873271}"/>
              </a:ext>
            </a:extLst>
          </p:cNvPr>
          <p:cNvSpPr>
            <a:spLocks noGrp="1"/>
          </p:cNvSpPr>
          <p:nvPr>
            <p:ph type="sldNum" sz="quarter" idx="12"/>
          </p:nvPr>
        </p:nvSpPr>
        <p:spPr/>
        <p:txBody>
          <a:bodyPr/>
          <a:lstStyle/>
          <a:p>
            <a:fld id="{C3AB06FF-B0ED-44A2-9576-7E9270512933}" type="slidenum">
              <a:rPr lang="en-US" smtClean="0"/>
              <a:t>‹#›</a:t>
            </a:fld>
            <a:endParaRPr lang="en-US"/>
          </a:p>
        </p:txBody>
      </p:sp>
    </p:spTree>
    <p:extLst>
      <p:ext uri="{BB962C8B-B14F-4D97-AF65-F5344CB8AC3E}">
        <p14:creationId xmlns:p14="http://schemas.microsoft.com/office/powerpoint/2010/main" val="513974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E5A893-70D9-4BEF-930B-B30EBD155B19}"/>
              </a:ext>
            </a:extLst>
          </p:cNvPr>
          <p:cNvSpPr>
            <a:spLocks noGrp="1"/>
          </p:cNvSpPr>
          <p:nvPr>
            <p:ph type="dt" sz="half" idx="10"/>
          </p:nvPr>
        </p:nvSpPr>
        <p:spPr/>
        <p:txBody>
          <a:bodyPr/>
          <a:lstStyle/>
          <a:p>
            <a:fld id="{C48B78B6-6F2C-461C-BF00-84E155BA2C3B}" type="datetime1">
              <a:rPr lang="en-US" smtClean="0"/>
              <a:t>9/10/2019</a:t>
            </a:fld>
            <a:endParaRPr lang="en-US"/>
          </a:p>
        </p:txBody>
      </p:sp>
      <p:sp>
        <p:nvSpPr>
          <p:cNvPr id="3" name="Footer Placeholder 2">
            <a:extLst>
              <a:ext uri="{FF2B5EF4-FFF2-40B4-BE49-F238E27FC236}">
                <a16:creationId xmlns:a16="http://schemas.microsoft.com/office/drawing/2014/main" id="{EAF069EA-1B18-4E74-B3B0-8F4035864F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387BA4-5A1A-4586-9A5D-52F3798C2FEF}"/>
              </a:ext>
            </a:extLst>
          </p:cNvPr>
          <p:cNvSpPr>
            <a:spLocks noGrp="1"/>
          </p:cNvSpPr>
          <p:nvPr>
            <p:ph type="sldNum" sz="quarter" idx="12"/>
          </p:nvPr>
        </p:nvSpPr>
        <p:spPr/>
        <p:txBody>
          <a:bodyPr/>
          <a:lstStyle/>
          <a:p>
            <a:fld id="{C3AB06FF-B0ED-44A2-9576-7E9270512933}" type="slidenum">
              <a:rPr lang="en-US" smtClean="0"/>
              <a:t>‹#›</a:t>
            </a:fld>
            <a:endParaRPr lang="en-US"/>
          </a:p>
        </p:txBody>
      </p:sp>
    </p:spTree>
    <p:extLst>
      <p:ext uri="{BB962C8B-B14F-4D97-AF65-F5344CB8AC3E}">
        <p14:creationId xmlns:p14="http://schemas.microsoft.com/office/powerpoint/2010/main" val="2929340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10946-67CF-40BC-9EFC-8CC60143EE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95D874-5249-4047-8120-0B532ECBBD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9697C8-B4F9-4228-8DC2-1E2765B1A5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65374B-6A7D-46AF-9C9B-6427C3B486E5}"/>
              </a:ext>
            </a:extLst>
          </p:cNvPr>
          <p:cNvSpPr>
            <a:spLocks noGrp="1"/>
          </p:cNvSpPr>
          <p:nvPr>
            <p:ph type="dt" sz="half" idx="10"/>
          </p:nvPr>
        </p:nvSpPr>
        <p:spPr/>
        <p:txBody>
          <a:bodyPr/>
          <a:lstStyle/>
          <a:p>
            <a:fld id="{8DFB34B1-209A-414A-905C-28F8B30BE536}" type="datetime1">
              <a:rPr lang="en-US" smtClean="0"/>
              <a:t>9/10/2019</a:t>
            </a:fld>
            <a:endParaRPr lang="en-US"/>
          </a:p>
        </p:txBody>
      </p:sp>
      <p:sp>
        <p:nvSpPr>
          <p:cNvPr id="6" name="Footer Placeholder 5">
            <a:extLst>
              <a:ext uri="{FF2B5EF4-FFF2-40B4-BE49-F238E27FC236}">
                <a16:creationId xmlns:a16="http://schemas.microsoft.com/office/drawing/2014/main" id="{E8CDD485-3890-4130-AAFC-12B5213F30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A3B433-2C58-4596-B166-88FAD345684E}"/>
              </a:ext>
            </a:extLst>
          </p:cNvPr>
          <p:cNvSpPr>
            <a:spLocks noGrp="1"/>
          </p:cNvSpPr>
          <p:nvPr>
            <p:ph type="sldNum" sz="quarter" idx="12"/>
          </p:nvPr>
        </p:nvSpPr>
        <p:spPr/>
        <p:txBody>
          <a:bodyPr/>
          <a:lstStyle/>
          <a:p>
            <a:fld id="{C3AB06FF-B0ED-44A2-9576-7E9270512933}" type="slidenum">
              <a:rPr lang="en-US" smtClean="0"/>
              <a:t>‹#›</a:t>
            </a:fld>
            <a:endParaRPr lang="en-US"/>
          </a:p>
        </p:txBody>
      </p:sp>
    </p:spTree>
    <p:extLst>
      <p:ext uri="{BB962C8B-B14F-4D97-AF65-F5344CB8AC3E}">
        <p14:creationId xmlns:p14="http://schemas.microsoft.com/office/powerpoint/2010/main" val="2131182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B44C1-810F-40A2-BC0C-4B18973CB3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66A46A-255B-4D4B-96F5-F73C1140E0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A6FD09-5C14-43FE-A852-54D49FF61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FE29BF-2C38-41D9-8355-A0C1CF0BA5D3}"/>
              </a:ext>
            </a:extLst>
          </p:cNvPr>
          <p:cNvSpPr>
            <a:spLocks noGrp="1"/>
          </p:cNvSpPr>
          <p:nvPr>
            <p:ph type="dt" sz="half" idx="10"/>
          </p:nvPr>
        </p:nvSpPr>
        <p:spPr/>
        <p:txBody>
          <a:bodyPr/>
          <a:lstStyle/>
          <a:p>
            <a:fld id="{7DFA1A3C-BB79-40A7-AA43-D022F8F88860}" type="datetime1">
              <a:rPr lang="en-US" smtClean="0"/>
              <a:t>9/10/2019</a:t>
            </a:fld>
            <a:endParaRPr lang="en-US"/>
          </a:p>
        </p:txBody>
      </p:sp>
      <p:sp>
        <p:nvSpPr>
          <p:cNvPr id="6" name="Footer Placeholder 5">
            <a:extLst>
              <a:ext uri="{FF2B5EF4-FFF2-40B4-BE49-F238E27FC236}">
                <a16:creationId xmlns:a16="http://schemas.microsoft.com/office/drawing/2014/main" id="{271E487B-A7E7-4804-97B6-C51F221027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C79D48-16B9-42DD-A793-28C93050F143}"/>
              </a:ext>
            </a:extLst>
          </p:cNvPr>
          <p:cNvSpPr>
            <a:spLocks noGrp="1"/>
          </p:cNvSpPr>
          <p:nvPr>
            <p:ph type="sldNum" sz="quarter" idx="12"/>
          </p:nvPr>
        </p:nvSpPr>
        <p:spPr/>
        <p:txBody>
          <a:bodyPr/>
          <a:lstStyle/>
          <a:p>
            <a:fld id="{C3AB06FF-B0ED-44A2-9576-7E9270512933}" type="slidenum">
              <a:rPr lang="en-US" smtClean="0"/>
              <a:t>‹#›</a:t>
            </a:fld>
            <a:endParaRPr lang="en-US"/>
          </a:p>
        </p:txBody>
      </p:sp>
    </p:spTree>
    <p:extLst>
      <p:ext uri="{BB962C8B-B14F-4D97-AF65-F5344CB8AC3E}">
        <p14:creationId xmlns:p14="http://schemas.microsoft.com/office/powerpoint/2010/main" val="46859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A4F2E4-69B6-42D9-86B9-BD8B3E17BA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421B50-2D7F-456B-BF13-819F541BDE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D12B89-1B59-42B7-87DD-7A77CB3AE7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445D5-70E0-41D1-96DF-FB7951ABF0BB}" type="datetime1">
              <a:rPr lang="en-US" smtClean="0"/>
              <a:t>9/10/2019</a:t>
            </a:fld>
            <a:endParaRPr lang="en-US"/>
          </a:p>
        </p:txBody>
      </p:sp>
      <p:sp>
        <p:nvSpPr>
          <p:cNvPr id="5" name="Footer Placeholder 4">
            <a:extLst>
              <a:ext uri="{FF2B5EF4-FFF2-40B4-BE49-F238E27FC236}">
                <a16:creationId xmlns:a16="http://schemas.microsoft.com/office/drawing/2014/main" id="{04C5807B-ECF2-4D30-8834-4BFA75EFD1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83112D-81E7-465A-9CA4-D976DB41C7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AB06FF-B0ED-44A2-9576-7E9270512933}" type="slidenum">
              <a:rPr lang="en-US" smtClean="0"/>
              <a:t>‹#›</a:t>
            </a:fld>
            <a:endParaRPr lang="en-US"/>
          </a:p>
        </p:txBody>
      </p:sp>
    </p:spTree>
    <p:extLst>
      <p:ext uri="{BB962C8B-B14F-4D97-AF65-F5344CB8AC3E}">
        <p14:creationId xmlns:p14="http://schemas.microsoft.com/office/powerpoint/2010/main" val="3513171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langelini@hinkleyallen.com" TargetMode="External"/><Relationship Id="rId2" Type="http://schemas.openxmlformats.org/officeDocument/2006/relationships/hyperlink" Target="mailto:drosenfield@herrick.com" TargetMode="External"/><Relationship Id="rId1" Type="http://schemas.openxmlformats.org/officeDocument/2006/relationships/slideLayout" Target="../slideLayouts/slideLayout2.xml"/><Relationship Id="rId5" Type="http://schemas.openxmlformats.org/officeDocument/2006/relationships/hyperlink" Target="mailto:jkoukios@mofo.com" TargetMode="External"/><Relationship Id="rId4" Type="http://schemas.openxmlformats.org/officeDocument/2006/relationships/hyperlink" Target="mailto:ehines@stoneturn.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9791798-4173-4498-9464-5B1ED1318007}"/>
              </a:ext>
            </a:extLst>
          </p:cNvPr>
          <p:cNvSpPr/>
          <p:nvPr/>
        </p:nvSpPr>
        <p:spPr>
          <a:xfrm flipV="1">
            <a:off x="-59140" y="2871525"/>
            <a:ext cx="12251140" cy="111495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Rectangle 8">
            <a:extLst>
              <a:ext uri="{FF2B5EF4-FFF2-40B4-BE49-F238E27FC236}">
                <a16:creationId xmlns:a16="http://schemas.microsoft.com/office/drawing/2014/main" id="{0DB1B35B-0B6C-4F34-8404-64B78A152DE9}"/>
              </a:ext>
            </a:extLst>
          </p:cNvPr>
          <p:cNvSpPr/>
          <p:nvPr/>
        </p:nvSpPr>
        <p:spPr>
          <a:xfrm>
            <a:off x="336645" y="351430"/>
            <a:ext cx="11518710" cy="6155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315B7F6-E102-409B-B27C-6CB81ADF147D}"/>
              </a:ext>
            </a:extLst>
          </p:cNvPr>
          <p:cNvSpPr>
            <a:spLocks noGrp="1"/>
          </p:cNvSpPr>
          <p:nvPr>
            <p:ph type="ctrTitle"/>
          </p:nvPr>
        </p:nvSpPr>
        <p:spPr>
          <a:xfrm>
            <a:off x="1132764" y="2201167"/>
            <a:ext cx="9144000" cy="1655762"/>
          </a:xfrm>
        </p:spPr>
        <p:txBody>
          <a:bodyPr>
            <a:noAutofit/>
          </a:bodyPr>
          <a:lstStyle/>
          <a:p>
            <a:pPr algn="l"/>
            <a:r>
              <a:rPr lang="en-US" sz="4800" b="1" i="1" cap="small" dirty="0">
                <a:solidFill>
                  <a:schemeClr val="accent1">
                    <a:lumMod val="50000"/>
                  </a:schemeClr>
                </a:solidFill>
                <a:latin typeface="Arial Narrow" panose="020B0606020202030204" pitchFamily="34" charset="0"/>
              </a:rPr>
              <a:t>Representing Drug Companies in High-Profile Opioid Cases:</a:t>
            </a:r>
            <a:br>
              <a:rPr lang="en-US" sz="4800" b="1" i="1" dirty="0">
                <a:latin typeface="Arial Narrow" panose="020B0606020202030204" pitchFamily="34" charset="0"/>
              </a:rPr>
            </a:br>
            <a:br>
              <a:rPr lang="en-US" sz="3200" b="1" i="1" dirty="0">
                <a:latin typeface="Arial Narrow" panose="020B0606020202030204" pitchFamily="34" charset="0"/>
              </a:rPr>
            </a:br>
            <a:r>
              <a:rPr lang="en-US" sz="3200" b="1" i="1" dirty="0">
                <a:solidFill>
                  <a:schemeClr val="tx1">
                    <a:lumMod val="75000"/>
                    <a:lumOff val="25000"/>
                  </a:schemeClr>
                </a:solidFill>
                <a:latin typeface="Arial Narrow" panose="020B0606020202030204" pitchFamily="34" charset="0"/>
              </a:rPr>
              <a:t>Lessons from the </a:t>
            </a:r>
            <a:r>
              <a:rPr lang="en-US" sz="3200" b="1" i="1" dirty="0" err="1">
                <a:solidFill>
                  <a:schemeClr val="tx1">
                    <a:lumMod val="75000"/>
                    <a:lumOff val="25000"/>
                  </a:schemeClr>
                </a:solidFill>
                <a:latin typeface="Arial Narrow" panose="020B0606020202030204" pitchFamily="34" charset="0"/>
              </a:rPr>
              <a:t>Insys</a:t>
            </a:r>
            <a:r>
              <a:rPr lang="en-US" sz="3200" b="1" i="1" dirty="0">
                <a:solidFill>
                  <a:schemeClr val="tx1">
                    <a:lumMod val="75000"/>
                    <a:lumOff val="25000"/>
                  </a:schemeClr>
                </a:solidFill>
                <a:latin typeface="Arial Narrow" panose="020B0606020202030204" pitchFamily="34" charset="0"/>
              </a:rPr>
              <a:t> Therapeutics and </a:t>
            </a:r>
            <a:br>
              <a:rPr lang="en-US" sz="3200" b="1" i="1" dirty="0">
                <a:solidFill>
                  <a:schemeClr val="tx1">
                    <a:lumMod val="75000"/>
                    <a:lumOff val="25000"/>
                  </a:schemeClr>
                </a:solidFill>
                <a:latin typeface="Arial Narrow" panose="020B0606020202030204" pitchFamily="34" charset="0"/>
              </a:rPr>
            </a:br>
            <a:r>
              <a:rPr lang="en-US" sz="3200" b="1" i="1" dirty="0">
                <a:solidFill>
                  <a:schemeClr val="tx1">
                    <a:lumMod val="75000"/>
                    <a:lumOff val="25000"/>
                  </a:schemeClr>
                </a:solidFill>
                <a:latin typeface="Arial Narrow" panose="020B0606020202030204" pitchFamily="34" charset="0"/>
              </a:rPr>
              <a:t>Rochester Drug Co-Operative Cases </a:t>
            </a:r>
            <a:endParaRPr lang="en-US" sz="4800" b="1" i="1" dirty="0">
              <a:solidFill>
                <a:schemeClr val="tx1">
                  <a:lumMod val="75000"/>
                  <a:lumOff val="25000"/>
                </a:schemeClr>
              </a:solidFill>
              <a:latin typeface="Arial Narrow" panose="020B0606020202030204" pitchFamily="34" charset="0"/>
            </a:endParaRPr>
          </a:p>
        </p:txBody>
      </p:sp>
      <p:sp>
        <p:nvSpPr>
          <p:cNvPr id="3" name="Subtitle 2">
            <a:extLst>
              <a:ext uri="{FF2B5EF4-FFF2-40B4-BE49-F238E27FC236}">
                <a16:creationId xmlns:a16="http://schemas.microsoft.com/office/drawing/2014/main" id="{6479DD2C-8523-421A-BE6C-F126483D1B15}"/>
              </a:ext>
            </a:extLst>
          </p:cNvPr>
          <p:cNvSpPr>
            <a:spLocks noGrp="1"/>
          </p:cNvSpPr>
          <p:nvPr>
            <p:ph type="subTitle" idx="1"/>
          </p:nvPr>
        </p:nvSpPr>
        <p:spPr>
          <a:xfrm>
            <a:off x="1132764" y="4396494"/>
            <a:ext cx="9144000" cy="1277693"/>
          </a:xfrm>
        </p:spPr>
        <p:txBody>
          <a:bodyPr>
            <a:normAutofit lnSpcReduction="10000"/>
          </a:bodyPr>
          <a:lstStyle/>
          <a:p>
            <a:pPr algn="l"/>
            <a:endParaRPr lang="en-US" sz="2000" i="1" dirty="0">
              <a:solidFill>
                <a:schemeClr val="accent2">
                  <a:lumMod val="75000"/>
                </a:schemeClr>
              </a:solidFill>
            </a:endParaRPr>
          </a:p>
          <a:p>
            <a:pPr algn="l"/>
            <a:r>
              <a:rPr lang="en-US" sz="2000" dirty="0">
                <a:solidFill>
                  <a:schemeClr val="accent2">
                    <a:lumMod val="75000"/>
                  </a:schemeClr>
                </a:solidFill>
              </a:rPr>
              <a:t>ABA Business Law Section Annual Meeting, Washington, D.C.</a:t>
            </a:r>
            <a:br>
              <a:rPr lang="en-US" sz="2000" dirty="0">
                <a:solidFill>
                  <a:schemeClr val="accent2">
                    <a:lumMod val="75000"/>
                  </a:schemeClr>
                </a:solidFill>
              </a:rPr>
            </a:br>
            <a:r>
              <a:rPr lang="en-US" sz="2000" dirty="0">
                <a:solidFill>
                  <a:schemeClr val="accent2">
                    <a:lumMod val="75000"/>
                  </a:schemeClr>
                </a:solidFill>
              </a:rPr>
              <a:t>Business Crimes and Investigations Committee</a:t>
            </a:r>
            <a:br>
              <a:rPr lang="en-US" sz="2000" dirty="0">
                <a:solidFill>
                  <a:schemeClr val="accent2">
                    <a:lumMod val="75000"/>
                  </a:schemeClr>
                </a:solidFill>
              </a:rPr>
            </a:br>
            <a:r>
              <a:rPr lang="en-US" sz="2000" dirty="0">
                <a:solidFill>
                  <a:schemeClr val="accent2">
                    <a:lumMod val="75000"/>
                  </a:schemeClr>
                </a:solidFill>
              </a:rPr>
              <a:t>September 12, 2019</a:t>
            </a:r>
          </a:p>
        </p:txBody>
      </p:sp>
    </p:spTree>
    <p:extLst>
      <p:ext uri="{BB962C8B-B14F-4D97-AF65-F5344CB8AC3E}">
        <p14:creationId xmlns:p14="http://schemas.microsoft.com/office/powerpoint/2010/main" val="4283159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2C38FD-D866-4E70-ADA5-CE9B509F42BE}"/>
              </a:ext>
            </a:extLst>
          </p:cNvPr>
          <p:cNvSpPr>
            <a:spLocks noGrp="1"/>
          </p:cNvSpPr>
          <p:nvPr>
            <p:ph idx="1"/>
          </p:nvPr>
        </p:nvSpPr>
        <p:spPr>
          <a:xfrm>
            <a:off x="838200" y="1605203"/>
            <a:ext cx="10515600" cy="4833304"/>
          </a:xfrm>
        </p:spPr>
        <p:txBody>
          <a:bodyPr>
            <a:normAutofit fontScale="92500" lnSpcReduction="10000"/>
          </a:bodyPr>
          <a:lstStyle/>
          <a:p>
            <a:r>
              <a:rPr lang="en-US" dirty="0" err="1">
                <a:latin typeface="Arial Nova Light" panose="020B0304020202020204" pitchFamily="34" charset="0"/>
              </a:rPr>
              <a:t>Insys</a:t>
            </a:r>
            <a:r>
              <a:rPr lang="en-US" dirty="0">
                <a:latin typeface="Arial Nova Light" panose="020B0304020202020204" pitchFamily="34" charset="0"/>
              </a:rPr>
              <a:t> is a pharmaceutical company which developed and manufactured a drug called </a:t>
            </a:r>
            <a:r>
              <a:rPr lang="en-US" dirty="0" err="1">
                <a:latin typeface="Arial Nova Light" panose="020B0304020202020204" pitchFamily="34" charset="0"/>
              </a:rPr>
              <a:t>Subsys</a:t>
            </a:r>
            <a:r>
              <a:rPr lang="en-US" dirty="0">
                <a:latin typeface="Arial Nova Light" panose="020B0304020202020204" pitchFamily="34" charset="0"/>
              </a:rPr>
              <a:t>.</a:t>
            </a:r>
          </a:p>
          <a:p>
            <a:pPr marL="0" indent="0">
              <a:buNone/>
            </a:pPr>
            <a:endParaRPr lang="en-US" dirty="0">
              <a:latin typeface="Arial Nova Light" panose="020B0304020202020204" pitchFamily="34" charset="0"/>
            </a:endParaRPr>
          </a:p>
          <a:p>
            <a:pPr lvl="1"/>
            <a:r>
              <a:rPr lang="en-US" dirty="0" err="1">
                <a:latin typeface="Arial Nova Light" panose="020B0304020202020204" pitchFamily="34" charset="0"/>
              </a:rPr>
              <a:t>Subsys</a:t>
            </a:r>
            <a:r>
              <a:rPr lang="en-US" dirty="0">
                <a:latin typeface="Arial Nova Light" panose="020B0304020202020204" pitchFamily="34" charset="0"/>
              </a:rPr>
              <a:t> is a form of fentanyl, a powerful but highly addictive opioid painkiller.</a:t>
            </a:r>
          </a:p>
          <a:p>
            <a:pPr marL="457200" lvl="1" indent="0">
              <a:buNone/>
            </a:pPr>
            <a:endParaRPr lang="en-US" dirty="0">
              <a:latin typeface="Arial Nova Light" panose="020B0304020202020204" pitchFamily="34" charset="0"/>
            </a:endParaRPr>
          </a:p>
          <a:p>
            <a:pPr lvl="1"/>
            <a:r>
              <a:rPr lang="en-US" dirty="0" err="1">
                <a:latin typeface="Arial Nova Light" panose="020B0304020202020204" pitchFamily="34" charset="0"/>
              </a:rPr>
              <a:t>Subsys</a:t>
            </a:r>
            <a:r>
              <a:rPr lang="en-US" dirty="0">
                <a:latin typeface="Arial Nova Light" panose="020B0304020202020204" pitchFamily="34" charset="0"/>
              </a:rPr>
              <a:t> is up to 100 times more potent than morphine.</a:t>
            </a:r>
          </a:p>
          <a:p>
            <a:pPr marL="457200" lvl="1" indent="0">
              <a:buNone/>
            </a:pPr>
            <a:endParaRPr lang="en-US" dirty="0">
              <a:latin typeface="Arial Nova Light" panose="020B0304020202020204" pitchFamily="34" charset="0"/>
            </a:endParaRPr>
          </a:p>
          <a:p>
            <a:r>
              <a:rPr lang="en-US" dirty="0">
                <a:latin typeface="Arial Nova Light" panose="020B0304020202020204" pitchFamily="34" charset="0"/>
              </a:rPr>
              <a:t>In 2012, the FDA approved </a:t>
            </a:r>
            <a:r>
              <a:rPr lang="en-US" dirty="0" err="1">
                <a:latin typeface="Arial Nova Light" panose="020B0304020202020204" pitchFamily="34" charset="0"/>
              </a:rPr>
              <a:t>Subsys</a:t>
            </a:r>
            <a:r>
              <a:rPr lang="en-US" dirty="0">
                <a:latin typeface="Arial Nova Light" panose="020B0304020202020204" pitchFamily="34" charset="0"/>
              </a:rPr>
              <a:t> for the management of pain in adult cancer patients.</a:t>
            </a:r>
          </a:p>
          <a:p>
            <a:pPr marL="0" indent="0">
              <a:buNone/>
            </a:pPr>
            <a:endParaRPr lang="en-US" dirty="0">
              <a:latin typeface="Arial Nova Light" panose="020B0304020202020204" pitchFamily="34" charset="0"/>
            </a:endParaRPr>
          </a:p>
          <a:p>
            <a:pPr lvl="1"/>
            <a:r>
              <a:rPr lang="en-US" dirty="0">
                <a:latin typeface="Arial Nova Light" panose="020B0304020202020204" pitchFamily="34" charset="0"/>
              </a:rPr>
              <a:t>The approval was limited to those patients who were already taking opioids to treat cancer pain, but who had found the opioids they were taking to be insufficient to treat their intense pain.</a:t>
            </a:r>
          </a:p>
        </p:txBody>
      </p:sp>
      <p:sp>
        <p:nvSpPr>
          <p:cNvPr id="5" name="Rectangle 4">
            <a:extLst>
              <a:ext uri="{FF2B5EF4-FFF2-40B4-BE49-F238E27FC236}">
                <a16:creationId xmlns:a16="http://schemas.microsoft.com/office/drawing/2014/main" id="{2AA561F0-70CE-47DE-A09F-154BCB7A8E77}"/>
              </a:ext>
            </a:extLst>
          </p:cNvPr>
          <p:cNvSpPr/>
          <p:nvPr/>
        </p:nvSpPr>
        <p:spPr>
          <a:xfrm>
            <a:off x="-2" y="228599"/>
            <a:ext cx="6892121"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E836E102-B04B-4E27-B483-AC4CA4B13F78}"/>
              </a:ext>
            </a:extLst>
          </p:cNvPr>
          <p:cNvSpPr txBox="1">
            <a:spLocks/>
          </p:cNvSpPr>
          <p:nvPr/>
        </p:nvSpPr>
        <p:spPr>
          <a:xfrm>
            <a:off x="838200" y="228743"/>
            <a:ext cx="10134600"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The </a:t>
            </a:r>
            <a:r>
              <a:rPr lang="en-US" sz="4000" b="1" i="1" cap="small" dirty="0" err="1">
                <a:solidFill>
                  <a:schemeClr val="accent1">
                    <a:lumMod val="50000"/>
                  </a:schemeClr>
                </a:solidFill>
                <a:latin typeface="Arial Narrow" panose="020B0606020202030204" pitchFamily="34" charset="0"/>
              </a:rPr>
              <a:t>Insys</a:t>
            </a:r>
            <a:r>
              <a:rPr lang="en-US" sz="4000" b="1" i="1" cap="small" dirty="0">
                <a:solidFill>
                  <a:schemeClr val="accent1">
                    <a:lumMod val="50000"/>
                  </a:schemeClr>
                </a:solidFill>
                <a:latin typeface="Arial Narrow" panose="020B0606020202030204" pitchFamily="34" charset="0"/>
              </a:rPr>
              <a:t> Therapeutics Case: </a:t>
            </a:r>
          </a:p>
        </p:txBody>
      </p:sp>
      <p:sp>
        <p:nvSpPr>
          <p:cNvPr id="7" name="Rectangle 6">
            <a:extLst>
              <a:ext uri="{FF2B5EF4-FFF2-40B4-BE49-F238E27FC236}">
                <a16:creationId xmlns:a16="http://schemas.microsoft.com/office/drawing/2014/main" id="{F6DFE80D-8268-4223-A323-5847C460FCB3}"/>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8" name="Slide Number Placeholder 3">
            <a:extLst>
              <a:ext uri="{FF2B5EF4-FFF2-40B4-BE49-F238E27FC236}">
                <a16:creationId xmlns:a16="http://schemas.microsoft.com/office/drawing/2014/main" id="{5B950425-EA8E-4D9A-A330-BFE9F419539B}"/>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10</a:t>
            </a:fld>
            <a:endParaRPr lang="en-US" b="1" i="1" dirty="0">
              <a:solidFill>
                <a:schemeClr val="bg1"/>
              </a:solidFill>
            </a:endParaRPr>
          </a:p>
        </p:txBody>
      </p:sp>
      <p:sp>
        <p:nvSpPr>
          <p:cNvPr id="11" name="Rectangle 10">
            <a:extLst>
              <a:ext uri="{FF2B5EF4-FFF2-40B4-BE49-F238E27FC236}">
                <a16:creationId xmlns:a16="http://schemas.microsoft.com/office/drawing/2014/main" id="{FCA3D0AD-F04C-4477-AE1E-B019D617A739}"/>
              </a:ext>
            </a:extLst>
          </p:cNvPr>
          <p:cNvSpPr/>
          <p:nvPr/>
        </p:nvSpPr>
        <p:spPr>
          <a:xfrm>
            <a:off x="7012108" y="268958"/>
            <a:ext cx="4798894" cy="707886"/>
          </a:xfrm>
          <a:prstGeom prst="rect">
            <a:avLst/>
          </a:prstGeom>
        </p:spPr>
        <p:txBody>
          <a:bodyPr wrap="square">
            <a:spAutoFit/>
          </a:bodyPr>
          <a:lstStyle/>
          <a:p>
            <a:r>
              <a:rPr lang="en-US" sz="4000" b="1" i="1" cap="small" dirty="0">
                <a:solidFill>
                  <a:schemeClr val="accent2"/>
                </a:solidFill>
                <a:latin typeface="Arial Narrow" panose="020B0606020202030204" pitchFamily="34" charset="0"/>
              </a:rPr>
              <a:t>Background</a:t>
            </a:r>
            <a:endParaRPr lang="en-US" sz="3600" dirty="0">
              <a:solidFill>
                <a:schemeClr val="accent2"/>
              </a:solidFill>
            </a:endParaRPr>
          </a:p>
        </p:txBody>
      </p:sp>
    </p:spTree>
    <p:extLst>
      <p:ext uri="{BB962C8B-B14F-4D97-AF65-F5344CB8AC3E}">
        <p14:creationId xmlns:p14="http://schemas.microsoft.com/office/powerpoint/2010/main" val="1490339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F7527-363F-4D94-BE1F-D4D46FB9EAC8}"/>
              </a:ext>
            </a:extLst>
          </p:cNvPr>
          <p:cNvSpPr>
            <a:spLocks noGrp="1"/>
          </p:cNvSpPr>
          <p:nvPr>
            <p:ph type="title"/>
          </p:nvPr>
        </p:nvSpPr>
        <p:spPr>
          <a:xfrm>
            <a:off x="4977801" y="308187"/>
            <a:ext cx="4275381" cy="681250"/>
          </a:xfrm>
        </p:spPr>
        <p:txBody>
          <a:bodyPr>
            <a:normAutofit fontScale="90000"/>
          </a:bodyPr>
          <a:lstStyle/>
          <a:p>
            <a:r>
              <a:rPr lang="en-US" b="1" i="1" dirty="0">
                <a:solidFill>
                  <a:schemeClr val="accent2"/>
                </a:solidFill>
              </a:rPr>
              <a:t>Marketing Practices</a:t>
            </a:r>
          </a:p>
        </p:txBody>
      </p:sp>
      <p:sp>
        <p:nvSpPr>
          <p:cNvPr id="3" name="Content Placeholder 2">
            <a:extLst>
              <a:ext uri="{FF2B5EF4-FFF2-40B4-BE49-F238E27FC236}">
                <a16:creationId xmlns:a16="http://schemas.microsoft.com/office/drawing/2014/main" id="{B12C38FD-D866-4E70-ADA5-CE9B509F42BE}"/>
              </a:ext>
            </a:extLst>
          </p:cNvPr>
          <p:cNvSpPr>
            <a:spLocks noGrp="1"/>
          </p:cNvSpPr>
          <p:nvPr>
            <p:ph idx="1"/>
          </p:nvPr>
        </p:nvSpPr>
        <p:spPr>
          <a:xfrm>
            <a:off x="838200" y="1378005"/>
            <a:ext cx="10515600" cy="4417859"/>
          </a:xfrm>
        </p:spPr>
        <p:txBody>
          <a:bodyPr>
            <a:normAutofit/>
          </a:bodyPr>
          <a:lstStyle/>
          <a:p>
            <a:r>
              <a:rPr lang="en-US" sz="2400" dirty="0">
                <a:latin typeface="Arial Nova Light" panose="020B0304020202020204" pitchFamily="34" charset="0"/>
              </a:rPr>
              <a:t>Following FDA approval, </a:t>
            </a:r>
            <a:r>
              <a:rPr lang="en-US" sz="2400" dirty="0" err="1">
                <a:latin typeface="Arial Nova Light" panose="020B0304020202020204" pitchFamily="34" charset="0"/>
              </a:rPr>
              <a:t>Insys</a:t>
            </a:r>
            <a:r>
              <a:rPr lang="en-US" sz="2400" dirty="0">
                <a:latin typeface="Arial Nova Light" panose="020B0304020202020204" pitchFamily="34" charset="0"/>
              </a:rPr>
              <a:t> engaged in illegal marketing practices to encourage medical practitioners to prescribe </a:t>
            </a:r>
            <a:r>
              <a:rPr lang="en-US" sz="2400" dirty="0" err="1">
                <a:latin typeface="Arial Nova Light" panose="020B0304020202020204" pitchFamily="34" charset="0"/>
              </a:rPr>
              <a:t>Subsys</a:t>
            </a:r>
            <a:r>
              <a:rPr lang="en-US" sz="2400" dirty="0">
                <a:latin typeface="Arial Nova Light" panose="020B0304020202020204" pitchFamily="34" charset="0"/>
              </a:rPr>
              <a:t> even when the use of </a:t>
            </a:r>
            <a:r>
              <a:rPr lang="en-US" sz="2400" dirty="0" err="1">
                <a:latin typeface="Arial Nova Light" panose="020B0304020202020204" pitchFamily="34" charset="0"/>
              </a:rPr>
              <a:t>Subsys</a:t>
            </a:r>
            <a:r>
              <a:rPr lang="en-US" sz="2400" dirty="0">
                <a:latin typeface="Arial Nova Light" panose="020B0304020202020204" pitchFamily="34" charset="0"/>
              </a:rPr>
              <a:t> was unnecessary.</a:t>
            </a:r>
          </a:p>
          <a:p>
            <a:r>
              <a:rPr lang="en-US" sz="2400" dirty="0" err="1">
                <a:latin typeface="Arial Nova Light" panose="020B0304020202020204" pitchFamily="34" charset="0"/>
              </a:rPr>
              <a:t>Insys</a:t>
            </a:r>
            <a:r>
              <a:rPr lang="en-US" sz="2400" dirty="0">
                <a:latin typeface="Arial Nova Light" panose="020B0304020202020204" pitchFamily="34" charset="0"/>
              </a:rPr>
              <a:t> operated a “speakers program” through which it paid </a:t>
            </a:r>
            <a:r>
              <a:rPr lang="en-US" sz="2400" dirty="0" err="1">
                <a:latin typeface="Arial Nova Light" panose="020B0304020202020204" pitchFamily="34" charset="0"/>
              </a:rPr>
              <a:t>Subsys</a:t>
            </a:r>
            <a:r>
              <a:rPr lang="en-US" sz="2400" dirty="0">
                <a:latin typeface="Arial Nova Light" panose="020B0304020202020204" pitchFamily="34" charset="0"/>
              </a:rPr>
              <a:t> prescribers to give speeches about the drug.</a:t>
            </a:r>
          </a:p>
          <a:p>
            <a:r>
              <a:rPr lang="en-US" sz="2400" dirty="0">
                <a:latin typeface="Arial Nova Light" panose="020B0304020202020204" pitchFamily="34" charset="0"/>
              </a:rPr>
              <a:t>Often no speeches were given, however, and the programs were really nothing more than free expensive dinners for practitioners and their family and friends.</a:t>
            </a:r>
          </a:p>
          <a:p>
            <a:r>
              <a:rPr lang="en-US" sz="2400" dirty="0">
                <a:latin typeface="Arial Nova Light" panose="020B0304020202020204" pitchFamily="34" charset="0"/>
              </a:rPr>
              <a:t>Thus, the program was really a pretext for paying bribes to medical practitioners for the purpose of inducing them to prescribe </a:t>
            </a:r>
            <a:r>
              <a:rPr lang="en-US" sz="2400" dirty="0" err="1">
                <a:latin typeface="Arial Nova Light" panose="020B0304020202020204" pitchFamily="34" charset="0"/>
              </a:rPr>
              <a:t>Subsys</a:t>
            </a:r>
            <a:r>
              <a:rPr lang="en-US" sz="2400" dirty="0">
                <a:latin typeface="Arial Nova Light" panose="020B0304020202020204" pitchFamily="34" charset="0"/>
              </a:rPr>
              <a:t> to their patients.</a:t>
            </a:r>
          </a:p>
        </p:txBody>
      </p:sp>
      <p:sp>
        <p:nvSpPr>
          <p:cNvPr id="5" name="Rectangle 4">
            <a:extLst>
              <a:ext uri="{FF2B5EF4-FFF2-40B4-BE49-F238E27FC236}">
                <a16:creationId xmlns:a16="http://schemas.microsoft.com/office/drawing/2014/main" id="{38E76392-1B73-45C8-BA42-7133946FF638}"/>
              </a:ext>
            </a:extLst>
          </p:cNvPr>
          <p:cNvSpPr/>
          <p:nvPr/>
        </p:nvSpPr>
        <p:spPr>
          <a:xfrm>
            <a:off x="-2" y="228599"/>
            <a:ext cx="4844957"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EE619ECF-15AA-46B5-9111-1A791E0D5310}"/>
              </a:ext>
            </a:extLst>
          </p:cNvPr>
          <p:cNvSpPr txBox="1">
            <a:spLocks/>
          </p:cNvSpPr>
          <p:nvPr/>
        </p:nvSpPr>
        <p:spPr>
          <a:xfrm>
            <a:off x="838200" y="228743"/>
            <a:ext cx="10134600"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err="1">
                <a:solidFill>
                  <a:schemeClr val="accent1">
                    <a:lumMod val="50000"/>
                  </a:schemeClr>
                </a:solidFill>
                <a:latin typeface="Arial Narrow" panose="020B0606020202030204" pitchFamily="34" charset="0"/>
              </a:rPr>
              <a:t>Insys</a:t>
            </a:r>
            <a:r>
              <a:rPr lang="en-US" sz="4000" b="1" i="1" cap="small" dirty="0">
                <a:solidFill>
                  <a:schemeClr val="accent1">
                    <a:lumMod val="50000"/>
                  </a:schemeClr>
                </a:solidFill>
                <a:latin typeface="Arial Narrow" panose="020B0606020202030204" pitchFamily="34" charset="0"/>
              </a:rPr>
              <a:t> Therapeutics: </a:t>
            </a:r>
          </a:p>
        </p:txBody>
      </p:sp>
      <p:sp>
        <p:nvSpPr>
          <p:cNvPr id="7" name="Rectangle 6">
            <a:extLst>
              <a:ext uri="{FF2B5EF4-FFF2-40B4-BE49-F238E27FC236}">
                <a16:creationId xmlns:a16="http://schemas.microsoft.com/office/drawing/2014/main" id="{938785F5-5799-4BC4-961C-65172F471C4A}"/>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8" name="Slide Number Placeholder 3">
            <a:extLst>
              <a:ext uri="{FF2B5EF4-FFF2-40B4-BE49-F238E27FC236}">
                <a16:creationId xmlns:a16="http://schemas.microsoft.com/office/drawing/2014/main" id="{85CFE28D-92FD-4DFA-B407-B2750455F486}"/>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11</a:t>
            </a:fld>
            <a:endParaRPr lang="en-US" b="1" i="1" dirty="0">
              <a:solidFill>
                <a:schemeClr val="bg1"/>
              </a:solidFill>
            </a:endParaRPr>
          </a:p>
        </p:txBody>
      </p:sp>
    </p:spTree>
    <p:extLst>
      <p:ext uri="{BB962C8B-B14F-4D97-AF65-F5344CB8AC3E}">
        <p14:creationId xmlns:p14="http://schemas.microsoft.com/office/powerpoint/2010/main" val="1054578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2C38FD-D866-4E70-ADA5-CE9B509F42BE}"/>
              </a:ext>
            </a:extLst>
          </p:cNvPr>
          <p:cNvSpPr>
            <a:spLocks noGrp="1"/>
          </p:cNvSpPr>
          <p:nvPr>
            <p:ph idx="1"/>
          </p:nvPr>
        </p:nvSpPr>
        <p:spPr>
          <a:xfrm>
            <a:off x="838200" y="1404593"/>
            <a:ext cx="10515600" cy="4772369"/>
          </a:xfrm>
        </p:spPr>
        <p:txBody>
          <a:bodyPr>
            <a:normAutofit/>
          </a:bodyPr>
          <a:lstStyle/>
          <a:p>
            <a:r>
              <a:rPr lang="en-US" sz="2400" dirty="0" err="1">
                <a:latin typeface="Arial Nova Light" panose="020B0304020202020204" pitchFamily="34" charset="0"/>
              </a:rPr>
              <a:t>Insys</a:t>
            </a:r>
            <a:r>
              <a:rPr lang="en-US" sz="2400" dirty="0">
                <a:latin typeface="Arial Nova Light" panose="020B0304020202020204" pitchFamily="34" charset="0"/>
              </a:rPr>
              <a:t> also provided kickbacks to medical practitioners in other forms, including providing jobs to relatives and friends, visits to strip clubs, and lavish meals and entertainment.</a:t>
            </a:r>
          </a:p>
          <a:p>
            <a:endParaRPr lang="en-US" sz="2400" dirty="0">
              <a:latin typeface="Arial Nova Light" panose="020B0304020202020204" pitchFamily="34" charset="0"/>
            </a:endParaRPr>
          </a:p>
          <a:p>
            <a:r>
              <a:rPr lang="en-US" sz="2400" dirty="0">
                <a:latin typeface="Arial Nova Light" panose="020B0304020202020204" pitchFamily="34" charset="0"/>
              </a:rPr>
              <a:t>Despite the FDA’s restrictions, </a:t>
            </a:r>
            <a:r>
              <a:rPr lang="en-US" sz="2400" dirty="0" err="1">
                <a:latin typeface="Arial Nova Light" panose="020B0304020202020204" pitchFamily="34" charset="0"/>
              </a:rPr>
              <a:t>Insys</a:t>
            </a:r>
            <a:r>
              <a:rPr lang="en-US" sz="2400" dirty="0">
                <a:latin typeface="Arial Nova Light" panose="020B0304020202020204" pitchFamily="34" charset="0"/>
              </a:rPr>
              <a:t> also promoted the use of </a:t>
            </a:r>
            <a:r>
              <a:rPr lang="en-US" sz="2400" dirty="0" err="1">
                <a:latin typeface="Arial Nova Light" panose="020B0304020202020204" pitchFamily="34" charset="0"/>
              </a:rPr>
              <a:t>Subsys</a:t>
            </a:r>
            <a:r>
              <a:rPr lang="en-US" sz="2400" dirty="0">
                <a:latin typeface="Arial Nova Light" panose="020B0304020202020204" pitchFamily="34" charset="0"/>
              </a:rPr>
              <a:t> to treat patients who did not have cancer.</a:t>
            </a:r>
          </a:p>
          <a:p>
            <a:endParaRPr lang="en-US" sz="2400" dirty="0">
              <a:latin typeface="Arial Nova Light" panose="020B0304020202020204" pitchFamily="34" charset="0"/>
            </a:endParaRPr>
          </a:p>
          <a:p>
            <a:r>
              <a:rPr lang="en-US" sz="2400" dirty="0">
                <a:latin typeface="Arial Nova Light" panose="020B0304020202020204" pitchFamily="34" charset="0"/>
              </a:rPr>
              <a:t>Most of the physicians who </a:t>
            </a:r>
            <a:r>
              <a:rPr lang="en-US" sz="2400" dirty="0" err="1">
                <a:latin typeface="Arial Nova Light" panose="020B0304020202020204" pitchFamily="34" charset="0"/>
              </a:rPr>
              <a:t>Insys</a:t>
            </a:r>
            <a:r>
              <a:rPr lang="en-US" sz="2400" dirty="0">
                <a:latin typeface="Arial Nova Light" panose="020B0304020202020204" pitchFamily="34" charset="0"/>
              </a:rPr>
              <a:t> paid as part of the speaker program were in specialties other than oncology.</a:t>
            </a:r>
          </a:p>
          <a:p>
            <a:endParaRPr lang="en-US" sz="2400" dirty="0">
              <a:latin typeface="Arial Nova Light" panose="020B0304020202020204" pitchFamily="34" charset="0"/>
            </a:endParaRPr>
          </a:p>
        </p:txBody>
      </p:sp>
      <p:sp>
        <p:nvSpPr>
          <p:cNvPr id="6" name="Title 1">
            <a:extLst>
              <a:ext uri="{FF2B5EF4-FFF2-40B4-BE49-F238E27FC236}">
                <a16:creationId xmlns:a16="http://schemas.microsoft.com/office/drawing/2014/main" id="{25A28986-0C67-482D-824A-3F61C6849E75}"/>
              </a:ext>
            </a:extLst>
          </p:cNvPr>
          <p:cNvSpPr>
            <a:spLocks noGrp="1"/>
          </p:cNvSpPr>
          <p:nvPr>
            <p:ph type="title"/>
          </p:nvPr>
        </p:nvSpPr>
        <p:spPr>
          <a:xfrm>
            <a:off x="4977801" y="308187"/>
            <a:ext cx="5831226" cy="681250"/>
          </a:xfrm>
        </p:spPr>
        <p:txBody>
          <a:bodyPr>
            <a:normAutofit fontScale="90000"/>
          </a:bodyPr>
          <a:lstStyle/>
          <a:p>
            <a:r>
              <a:rPr lang="en-US" b="1" i="1" dirty="0">
                <a:solidFill>
                  <a:schemeClr val="accent2"/>
                </a:solidFill>
              </a:rPr>
              <a:t>Marketing Practices </a:t>
            </a:r>
            <a:r>
              <a:rPr lang="en-US" sz="3100" b="1" i="1" dirty="0">
                <a:solidFill>
                  <a:schemeClr val="accent2"/>
                </a:solidFill>
              </a:rPr>
              <a:t>(</a:t>
            </a:r>
            <a:r>
              <a:rPr lang="en-US" sz="3100" b="1" i="1" dirty="0" err="1">
                <a:solidFill>
                  <a:schemeClr val="accent2"/>
                </a:solidFill>
              </a:rPr>
              <a:t>con’t</a:t>
            </a:r>
            <a:r>
              <a:rPr lang="en-US" sz="3100" b="1" i="1" dirty="0">
                <a:solidFill>
                  <a:schemeClr val="accent2"/>
                </a:solidFill>
              </a:rPr>
              <a:t>.)</a:t>
            </a:r>
            <a:endParaRPr lang="en-US" b="1" i="1" dirty="0">
              <a:solidFill>
                <a:schemeClr val="accent2"/>
              </a:solidFill>
            </a:endParaRPr>
          </a:p>
        </p:txBody>
      </p:sp>
      <p:sp>
        <p:nvSpPr>
          <p:cNvPr id="7" name="Rectangle 6">
            <a:extLst>
              <a:ext uri="{FF2B5EF4-FFF2-40B4-BE49-F238E27FC236}">
                <a16:creationId xmlns:a16="http://schemas.microsoft.com/office/drawing/2014/main" id="{78F235A0-F23A-495A-A228-12F470CA5A3B}"/>
              </a:ext>
            </a:extLst>
          </p:cNvPr>
          <p:cNvSpPr/>
          <p:nvPr/>
        </p:nvSpPr>
        <p:spPr>
          <a:xfrm>
            <a:off x="-2" y="228599"/>
            <a:ext cx="4844957"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FCAEDC7A-0346-4D76-9AD6-BDEA035F1832}"/>
              </a:ext>
            </a:extLst>
          </p:cNvPr>
          <p:cNvSpPr txBox="1">
            <a:spLocks/>
          </p:cNvSpPr>
          <p:nvPr/>
        </p:nvSpPr>
        <p:spPr>
          <a:xfrm>
            <a:off x="838200" y="228743"/>
            <a:ext cx="10134600"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err="1">
                <a:solidFill>
                  <a:schemeClr val="accent1">
                    <a:lumMod val="50000"/>
                  </a:schemeClr>
                </a:solidFill>
                <a:latin typeface="Arial Narrow" panose="020B0606020202030204" pitchFamily="34" charset="0"/>
              </a:rPr>
              <a:t>Insys</a:t>
            </a:r>
            <a:r>
              <a:rPr lang="en-US" sz="4000" b="1" i="1" cap="small" dirty="0">
                <a:solidFill>
                  <a:schemeClr val="accent1">
                    <a:lumMod val="50000"/>
                  </a:schemeClr>
                </a:solidFill>
                <a:latin typeface="Arial Narrow" panose="020B0606020202030204" pitchFamily="34" charset="0"/>
              </a:rPr>
              <a:t> Therapeutics: </a:t>
            </a:r>
          </a:p>
        </p:txBody>
      </p:sp>
      <p:sp>
        <p:nvSpPr>
          <p:cNvPr id="9" name="Rectangle 8">
            <a:extLst>
              <a:ext uri="{FF2B5EF4-FFF2-40B4-BE49-F238E27FC236}">
                <a16:creationId xmlns:a16="http://schemas.microsoft.com/office/drawing/2014/main" id="{F383CDA6-DDFF-43B3-B110-CD38FDCE2527}"/>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10" name="Slide Number Placeholder 3">
            <a:extLst>
              <a:ext uri="{FF2B5EF4-FFF2-40B4-BE49-F238E27FC236}">
                <a16:creationId xmlns:a16="http://schemas.microsoft.com/office/drawing/2014/main" id="{EC45000B-DC44-45A8-B481-A0F1D923A1E7}"/>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12</a:t>
            </a:fld>
            <a:endParaRPr lang="en-US" b="1" i="1" dirty="0">
              <a:solidFill>
                <a:schemeClr val="bg1"/>
              </a:solidFill>
            </a:endParaRPr>
          </a:p>
        </p:txBody>
      </p:sp>
    </p:spTree>
    <p:extLst>
      <p:ext uri="{BB962C8B-B14F-4D97-AF65-F5344CB8AC3E}">
        <p14:creationId xmlns:p14="http://schemas.microsoft.com/office/powerpoint/2010/main" val="2419798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2C38FD-D866-4E70-ADA5-CE9B509F42BE}"/>
              </a:ext>
            </a:extLst>
          </p:cNvPr>
          <p:cNvSpPr>
            <a:spLocks noGrp="1"/>
          </p:cNvSpPr>
          <p:nvPr>
            <p:ph idx="1"/>
          </p:nvPr>
        </p:nvSpPr>
        <p:spPr>
          <a:xfrm>
            <a:off x="838200" y="1378005"/>
            <a:ext cx="10515600" cy="4798958"/>
          </a:xfrm>
        </p:spPr>
        <p:txBody>
          <a:bodyPr>
            <a:normAutofit lnSpcReduction="10000"/>
          </a:bodyPr>
          <a:lstStyle/>
          <a:p>
            <a:r>
              <a:rPr lang="en-US" dirty="0">
                <a:latin typeface="Arial Nova Light" panose="020B0304020202020204" pitchFamily="34" charset="0"/>
              </a:rPr>
              <a:t>Many insurers, including Medicare Part D Plans, would not provide reimbursement for </a:t>
            </a:r>
            <a:r>
              <a:rPr lang="en-US" dirty="0" err="1">
                <a:latin typeface="Arial Nova Light" panose="020B0304020202020204" pitchFamily="34" charset="0"/>
              </a:rPr>
              <a:t>Subsys</a:t>
            </a:r>
            <a:r>
              <a:rPr lang="en-US" dirty="0">
                <a:latin typeface="Arial Nova Light" panose="020B0304020202020204" pitchFamily="34" charset="0"/>
              </a:rPr>
              <a:t> unless the beneficiary had received prior authorization for his or her </a:t>
            </a:r>
            <a:r>
              <a:rPr lang="en-US" dirty="0" err="1">
                <a:latin typeface="Arial Nova Light" panose="020B0304020202020204" pitchFamily="34" charset="0"/>
              </a:rPr>
              <a:t>Subsys</a:t>
            </a:r>
            <a:r>
              <a:rPr lang="en-US" dirty="0">
                <a:latin typeface="Arial Nova Light" panose="020B0304020202020204" pitchFamily="34" charset="0"/>
              </a:rPr>
              <a:t> prescription.</a:t>
            </a:r>
          </a:p>
          <a:p>
            <a:pPr marL="0" indent="0">
              <a:buNone/>
            </a:pPr>
            <a:endParaRPr lang="en-US" dirty="0">
              <a:latin typeface="Arial Nova Light" panose="020B0304020202020204" pitchFamily="34" charset="0"/>
            </a:endParaRPr>
          </a:p>
          <a:p>
            <a:r>
              <a:rPr lang="en-US" dirty="0">
                <a:latin typeface="Arial Nova Light" panose="020B0304020202020204" pitchFamily="34" charset="0"/>
              </a:rPr>
              <a:t>A number of medical factors material to insurers’ decisions on whether to reimburse for </a:t>
            </a:r>
            <a:r>
              <a:rPr lang="en-US" dirty="0" err="1">
                <a:latin typeface="Arial Nova Light" panose="020B0304020202020204" pitchFamily="34" charset="0"/>
              </a:rPr>
              <a:t>Subsys</a:t>
            </a:r>
            <a:r>
              <a:rPr lang="en-US" dirty="0">
                <a:latin typeface="Arial Nova Light" panose="020B0304020202020204" pitchFamily="34" charset="0"/>
              </a:rPr>
              <a:t> included:</a:t>
            </a:r>
          </a:p>
          <a:p>
            <a:pPr marL="0" indent="0">
              <a:buNone/>
            </a:pPr>
            <a:endParaRPr lang="en-US" dirty="0">
              <a:latin typeface="Arial Nova Light" panose="020B0304020202020204" pitchFamily="34" charset="0"/>
            </a:endParaRPr>
          </a:p>
          <a:p>
            <a:pPr lvl="1"/>
            <a:r>
              <a:rPr lang="en-US" dirty="0">
                <a:latin typeface="Arial Nova Light" panose="020B0304020202020204" pitchFamily="34" charset="0"/>
              </a:rPr>
              <a:t>Whether the patient had cancer.</a:t>
            </a:r>
          </a:p>
          <a:p>
            <a:pPr marL="457200" lvl="1" indent="0">
              <a:buNone/>
            </a:pPr>
            <a:endParaRPr lang="en-US" dirty="0">
              <a:latin typeface="Arial Nova Light" panose="020B0304020202020204" pitchFamily="34" charset="0"/>
            </a:endParaRPr>
          </a:p>
          <a:p>
            <a:pPr lvl="1"/>
            <a:r>
              <a:rPr lang="en-US" dirty="0">
                <a:latin typeface="Arial Nova Light" panose="020B0304020202020204" pitchFamily="34" charset="0"/>
              </a:rPr>
              <a:t>Whether the patient was opioid tolerant.</a:t>
            </a:r>
          </a:p>
          <a:p>
            <a:pPr marL="457200" lvl="1" indent="0">
              <a:buNone/>
            </a:pPr>
            <a:endParaRPr lang="en-US" dirty="0">
              <a:latin typeface="Arial Nova Light" panose="020B0304020202020204" pitchFamily="34" charset="0"/>
            </a:endParaRPr>
          </a:p>
          <a:p>
            <a:pPr lvl="1"/>
            <a:r>
              <a:rPr lang="en-US" dirty="0">
                <a:latin typeface="Arial Nova Light" panose="020B0304020202020204" pitchFamily="34" charset="0"/>
              </a:rPr>
              <a:t>Whether the patient had difficulty swallowing.</a:t>
            </a:r>
          </a:p>
        </p:txBody>
      </p:sp>
      <p:sp>
        <p:nvSpPr>
          <p:cNvPr id="5" name="Title 1">
            <a:extLst>
              <a:ext uri="{FF2B5EF4-FFF2-40B4-BE49-F238E27FC236}">
                <a16:creationId xmlns:a16="http://schemas.microsoft.com/office/drawing/2014/main" id="{DFADC1A2-745D-4294-8BF8-C46EE28658B4}"/>
              </a:ext>
            </a:extLst>
          </p:cNvPr>
          <p:cNvSpPr txBox="1">
            <a:spLocks/>
          </p:cNvSpPr>
          <p:nvPr/>
        </p:nvSpPr>
        <p:spPr>
          <a:xfrm>
            <a:off x="4977801" y="308187"/>
            <a:ext cx="5831226" cy="68125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dirty="0">
                <a:solidFill>
                  <a:schemeClr val="accent2"/>
                </a:solidFill>
              </a:rPr>
              <a:t>Insurance Fraud</a:t>
            </a:r>
          </a:p>
        </p:txBody>
      </p:sp>
      <p:sp>
        <p:nvSpPr>
          <p:cNvPr id="6" name="Rectangle 5">
            <a:extLst>
              <a:ext uri="{FF2B5EF4-FFF2-40B4-BE49-F238E27FC236}">
                <a16:creationId xmlns:a16="http://schemas.microsoft.com/office/drawing/2014/main" id="{5BCD4966-E369-4009-B44B-66A450C2CDF0}"/>
              </a:ext>
            </a:extLst>
          </p:cNvPr>
          <p:cNvSpPr/>
          <p:nvPr/>
        </p:nvSpPr>
        <p:spPr>
          <a:xfrm>
            <a:off x="-2" y="228599"/>
            <a:ext cx="4844957"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0018FD57-14AD-4F8C-9D6A-E9AEE6D5D391}"/>
              </a:ext>
            </a:extLst>
          </p:cNvPr>
          <p:cNvSpPr txBox="1">
            <a:spLocks/>
          </p:cNvSpPr>
          <p:nvPr/>
        </p:nvSpPr>
        <p:spPr>
          <a:xfrm>
            <a:off x="838200" y="228743"/>
            <a:ext cx="10134600"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err="1">
                <a:solidFill>
                  <a:schemeClr val="accent1">
                    <a:lumMod val="50000"/>
                  </a:schemeClr>
                </a:solidFill>
                <a:latin typeface="Arial Narrow" panose="020B0606020202030204" pitchFamily="34" charset="0"/>
              </a:rPr>
              <a:t>Insys</a:t>
            </a:r>
            <a:r>
              <a:rPr lang="en-US" sz="4000" b="1" i="1" cap="small" dirty="0">
                <a:solidFill>
                  <a:schemeClr val="accent1">
                    <a:lumMod val="50000"/>
                  </a:schemeClr>
                </a:solidFill>
                <a:latin typeface="Arial Narrow" panose="020B0606020202030204" pitchFamily="34" charset="0"/>
              </a:rPr>
              <a:t> Therapeutics: </a:t>
            </a:r>
          </a:p>
        </p:txBody>
      </p:sp>
      <p:sp>
        <p:nvSpPr>
          <p:cNvPr id="10" name="Rectangle 9">
            <a:extLst>
              <a:ext uri="{FF2B5EF4-FFF2-40B4-BE49-F238E27FC236}">
                <a16:creationId xmlns:a16="http://schemas.microsoft.com/office/drawing/2014/main" id="{9C6F3400-767F-4784-AB74-DC72759C688E}"/>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11" name="Slide Number Placeholder 3">
            <a:extLst>
              <a:ext uri="{FF2B5EF4-FFF2-40B4-BE49-F238E27FC236}">
                <a16:creationId xmlns:a16="http://schemas.microsoft.com/office/drawing/2014/main" id="{42B8706A-000D-43AF-850E-DAAA917E40B9}"/>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13</a:t>
            </a:fld>
            <a:endParaRPr lang="en-US" b="1" i="1" dirty="0">
              <a:solidFill>
                <a:schemeClr val="bg1"/>
              </a:solidFill>
            </a:endParaRPr>
          </a:p>
        </p:txBody>
      </p:sp>
    </p:spTree>
    <p:extLst>
      <p:ext uri="{BB962C8B-B14F-4D97-AF65-F5344CB8AC3E}">
        <p14:creationId xmlns:p14="http://schemas.microsoft.com/office/powerpoint/2010/main" val="2115835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2C38FD-D866-4E70-ADA5-CE9B509F42BE}"/>
              </a:ext>
            </a:extLst>
          </p:cNvPr>
          <p:cNvSpPr>
            <a:spLocks noGrp="1"/>
          </p:cNvSpPr>
          <p:nvPr>
            <p:ph idx="1"/>
          </p:nvPr>
        </p:nvSpPr>
        <p:spPr>
          <a:xfrm>
            <a:off x="838200" y="1501254"/>
            <a:ext cx="10515600" cy="4402754"/>
          </a:xfrm>
        </p:spPr>
        <p:txBody>
          <a:bodyPr>
            <a:normAutofit fontScale="92500"/>
          </a:bodyPr>
          <a:lstStyle/>
          <a:p>
            <a:pPr>
              <a:spcBef>
                <a:spcPts val="0"/>
              </a:spcBef>
            </a:pPr>
            <a:r>
              <a:rPr lang="en-US" dirty="0">
                <a:latin typeface="Arial Nova Light" panose="020B0304020202020204" pitchFamily="34" charset="0"/>
              </a:rPr>
              <a:t>To increase </a:t>
            </a:r>
            <a:r>
              <a:rPr lang="en-US" dirty="0" err="1">
                <a:latin typeface="Arial Nova Light" panose="020B0304020202020204" pitchFamily="34" charset="0"/>
              </a:rPr>
              <a:t>Subsys</a:t>
            </a:r>
            <a:r>
              <a:rPr lang="en-US" dirty="0">
                <a:latin typeface="Arial Nova Light" panose="020B0304020202020204" pitchFamily="34" charset="0"/>
              </a:rPr>
              <a:t> sales, </a:t>
            </a:r>
            <a:r>
              <a:rPr lang="en-US" dirty="0" err="1">
                <a:latin typeface="Arial Nova Light" panose="020B0304020202020204" pitchFamily="34" charset="0"/>
              </a:rPr>
              <a:t>Insys</a:t>
            </a:r>
            <a:r>
              <a:rPr lang="en-US" dirty="0">
                <a:latin typeface="Arial Nova Light" panose="020B0304020202020204" pitchFamily="34" charset="0"/>
              </a:rPr>
              <a:t> established the </a:t>
            </a:r>
            <a:r>
              <a:rPr lang="en-US" dirty="0" err="1">
                <a:latin typeface="Arial Nova Light" panose="020B0304020202020204" pitchFamily="34" charset="0"/>
              </a:rPr>
              <a:t>Insys</a:t>
            </a:r>
            <a:r>
              <a:rPr lang="en-US" dirty="0">
                <a:latin typeface="Arial Nova Light" panose="020B0304020202020204" pitchFamily="34" charset="0"/>
              </a:rPr>
              <a:t> Reimbursement Center (“IRC”) to facilitate the process of obtaining prior insurance authorization for </a:t>
            </a:r>
            <a:r>
              <a:rPr lang="en-US" dirty="0" err="1">
                <a:latin typeface="Arial Nova Light" panose="020B0304020202020204" pitchFamily="34" charset="0"/>
              </a:rPr>
              <a:t>Subsys</a:t>
            </a:r>
            <a:r>
              <a:rPr lang="en-US" dirty="0">
                <a:latin typeface="Arial Nova Light" panose="020B0304020202020204" pitchFamily="34" charset="0"/>
              </a:rPr>
              <a:t> prescriptions.</a:t>
            </a:r>
          </a:p>
          <a:p>
            <a:pPr>
              <a:spcBef>
                <a:spcPts val="0"/>
              </a:spcBef>
            </a:pPr>
            <a:endParaRPr lang="en-US" dirty="0">
              <a:latin typeface="Arial Nova Light" panose="020B0304020202020204" pitchFamily="34" charset="0"/>
            </a:endParaRPr>
          </a:p>
          <a:p>
            <a:pPr>
              <a:spcBef>
                <a:spcPts val="0"/>
              </a:spcBef>
            </a:pPr>
            <a:r>
              <a:rPr lang="en-US" dirty="0">
                <a:latin typeface="Arial Nova Light" panose="020B0304020202020204" pitchFamily="34" charset="0"/>
              </a:rPr>
              <a:t>In many instances, IRC employees lied or made deliberately misleading statements to Medicare Part D Sponsors and/or Pharmacy Benefits Managers in order to obtain federal reimbursement for </a:t>
            </a:r>
            <a:r>
              <a:rPr lang="en-US" dirty="0" err="1">
                <a:latin typeface="Arial Nova Light" panose="020B0304020202020204" pitchFamily="34" charset="0"/>
              </a:rPr>
              <a:t>Subsys</a:t>
            </a:r>
            <a:r>
              <a:rPr lang="en-US" dirty="0">
                <a:latin typeface="Arial Nova Light" panose="020B0304020202020204" pitchFamily="34" charset="0"/>
              </a:rPr>
              <a:t> prescriptions that otherwise would not have been approved.</a:t>
            </a:r>
          </a:p>
          <a:p>
            <a:pPr>
              <a:spcBef>
                <a:spcPts val="0"/>
              </a:spcBef>
            </a:pPr>
            <a:endParaRPr lang="en-US" dirty="0">
              <a:latin typeface="Arial Nova Light" panose="020B0304020202020204" pitchFamily="34" charset="0"/>
            </a:endParaRPr>
          </a:p>
          <a:p>
            <a:pPr>
              <a:spcBef>
                <a:spcPts val="0"/>
              </a:spcBef>
            </a:pPr>
            <a:r>
              <a:rPr lang="en-US" dirty="0">
                <a:latin typeface="Arial Nova Light" panose="020B0304020202020204" pitchFamily="34" charset="0"/>
              </a:rPr>
              <a:t>IRC employees frequently misrepresented patients’ medical conditions in order to obtain insurance authorization that otherwise would have been denied.</a:t>
            </a:r>
          </a:p>
        </p:txBody>
      </p:sp>
      <p:sp>
        <p:nvSpPr>
          <p:cNvPr id="6" name="Rectangle 5">
            <a:extLst>
              <a:ext uri="{FF2B5EF4-FFF2-40B4-BE49-F238E27FC236}">
                <a16:creationId xmlns:a16="http://schemas.microsoft.com/office/drawing/2014/main" id="{7029F92F-BE8A-4112-9A13-F4CCA7E7CDEE}"/>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7" name="Slide Number Placeholder 3">
            <a:extLst>
              <a:ext uri="{FF2B5EF4-FFF2-40B4-BE49-F238E27FC236}">
                <a16:creationId xmlns:a16="http://schemas.microsoft.com/office/drawing/2014/main" id="{D1939BC2-C3F4-4354-9B75-6A50B0C8CA55}"/>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14</a:t>
            </a:fld>
            <a:endParaRPr lang="en-US" b="1" i="1" dirty="0">
              <a:solidFill>
                <a:schemeClr val="bg1"/>
              </a:solidFill>
            </a:endParaRPr>
          </a:p>
        </p:txBody>
      </p:sp>
      <p:sp>
        <p:nvSpPr>
          <p:cNvPr id="8" name="Title 1">
            <a:extLst>
              <a:ext uri="{FF2B5EF4-FFF2-40B4-BE49-F238E27FC236}">
                <a16:creationId xmlns:a16="http://schemas.microsoft.com/office/drawing/2014/main" id="{B13CDE77-62A9-4308-B0E7-E5D891C3D919}"/>
              </a:ext>
            </a:extLst>
          </p:cNvPr>
          <p:cNvSpPr txBox="1">
            <a:spLocks/>
          </p:cNvSpPr>
          <p:nvPr/>
        </p:nvSpPr>
        <p:spPr>
          <a:xfrm>
            <a:off x="4977801" y="308187"/>
            <a:ext cx="5831226" cy="68125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dirty="0">
                <a:solidFill>
                  <a:schemeClr val="accent2"/>
                </a:solidFill>
              </a:rPr>
              <a:t>Insurance Fraud </a:t>
            </a:r>
            <a:r>
              <a:rPr lang="en-US" sz="2900" b="1" i="1" dirty="0">
                <a:solidFill>
                  <a:schemeClr val="accent2"/>
                </a:solidFill>
              </a:rPr>
              <a:t>(</a:t>
            </a:r>
            <a:r>
              <a:rPr lang="en-US" sz="2900" b="1" i="1" dirty="0" err="1">
                <a:solidFill>
                  <a:schemeClr val="accent2"/>
                </a:solidFill>
              </a:rPr>
              <a:t>con’t</a:t>
            </a:r>
            <a:r>
              <a:rPr lang="en-US" sz="2900" b="1" i="1" dirty="0">
                <a:solidFill>
                  <a:schemeClr val="accent2"/>
                </a:solidFill>
              </a:rPr>
              <a:t>.)</a:t>
            </a:r>
            <a:endParaRPr lang="en-US" b="1" i="1" dirty="0">
              <a:solidFill>
                <a:schemeClr val="accent2"/>
              </a:solidFill>
            </a:endParaRPr>
          </a:p>
        </p:txBody>
      </p:sp>
      <p:sp>
        <p:nvSpPr>
          <p:cNvPr id="9" name="Rectangle 8">
            <a:extLst>
              <a:ext uri="{FF2B5EF4-FFF2-40B4-BE49-F238E27FC236}">
                <a16:creationId xmlns:a16="http://schemas.microsoft.com/office/drawing/2014/main" id="{6CE72417-68BD-4EA2-9731-DD3A5D61995D}"/>
              </a:ext>
            </a:extLst>
          </p:cNvPr>
          <p:cNvSpPr/>
          <p:nvPr/>
        </p:nvSpPr>
        <p:spPr>
          <a:xfrm>
            <a:off x="-2" y="228599"/>
            <a:ext cx="4844957"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a:extLst>
              <a:ext uri="{FF2B5EF4-FFF2-40B4-BE49-F238E27FC236}">
                <a16:creationId xmlns:a16="http://schemas.microsoft.com/office/drawing/2014/main" id="{EB7472C9-5889-4B39-B25F-E10869AC1C17}"/>
              </a:ext>
            </a:extLst>
          </p:cNvPr>
          <p:cNvSpPr txBox="1">
            <a:spLocks/>
          </p:cNvSpPr>
          <p:nvPr/>
        </p:nvSpPr>
        <p:spPr>
          <a:xfrm>
            <a:off x="838200" y="228743"/>
            <a:ext cx="4139601"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err="1">
                <a:solidFill>
                  <a:schemeClr val="accent1">
                    <a:lumMod val="50000"/>
                  </a:schemeClr>
                </a:solidFill>
                <a:latin typeface="Arial Narrow" panose="020B0606020202030204" pitchFamily="34" charset="0"/>
              </a:rPr>
              <a:t>Insys</a:t>
            </a:r>
            <a:r>
              <a:rPr lang="en-US" sz="4000" b="1" i="1" cap="small" dirty="0">
                <a:solidFill>
                  <a:schemeClr val="accent1">
                    <a:lumMod val="50000"/>
                  </a:schemeClr>
                </a:solidFill>
                <a:latin typeface="Arial Narrow" panose="020B0606020202030204" pitchFamily="34" charset="0"/>
              </a:rPr>
              <a:t> Therapeutics: </a:t>
            </a:r>
          </a:p>
        </p:txBody>
      </p:sp>
    </p:spTree>
    <p:extLst>
      <p:ext uri="{BB962C8B-B14F-4D97-AF65-F5344CB8AC3E}">
        <p14:creationId xmlns:p14="http://schemas.microsoft.com/office/powerpoint/2010/main" val="2525685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01E1C-0B68-4C4F-BF2C-522420DF7D54}"/>
              </a:ext>
            </a:extLst>
          </p:cNvPr>
          <p:cNvSpPr>
            <a:spLocks noGrp="1"/>
          </p:cNvSpPr>
          <p:nvPr>
            <p:ph type="title"/>
          </p:nvPr>
        </p:nvSpPr>
        <p:spPr>
          <a:xfrm>
            <a:off x="4866107" y="228743"/>
            <a:ext cx="4844958" cy="813995"/>
          </a:xfrm>
        </p:spPr>
        <p:txBody>
          <a:bodyPr>
            <a:normAutofit fontScale="90000"/>
          </a:bodyPr>
          <a:lstStyle/>
          <a:p>
            <a:pPr>
              <a:lnSpc>
                <a:spcPct val="100000"/>
              </a:lnSpc>
            </a:pPr>
            <a:r>
              <a:rPr lang="en-US" sz="3600" b="1" i="1" dirty="0">
                <a:solidFill>
                  <a:schemeClr val="accent2"/>
                </a:solidFill>
              </a:rPr>
              <a:t>Criminal Charges Against </a:t>
            </a:r>
            <a:r>
              <a:rPr lang="en-US" sz="3600" b="1" i="1" dirty="0" err="1">
                <a:solidFill>
                  <a:schemeClr val="accent2"/>
                </a:solidFill>
              </a:rPr>
              <a:t>Insys</a:t>
            </a:r>
            <a:r>
              <a:rPr lang="en-US" sz="3600" b="1" i="1" dirty="0">
                <a:solidFill>
                  <a:schemeClr val="accent2"/>
                </a:solidFill>
              </a:rPr>
              <a:t> Executives</a:t>
            </a:r>
          </a:p>
        </p:txBody>
      </p:sp>
      <p:sp>
        <p:nvSpPr>
          <p:cNvPr id="3" name="Content Placeholder 2">
            <a:extLst>
              <a:ext uri="{FF2B5EF4-FFF2-40B4-BE49-F238E27FC236}">
                <a16:creationId xmlns:a16="http://schemas.microsoft.com/office/drawing/2014/main" id="{828A93CB-CE61-4D10-8EFB-1BC621343E42}"/>
              </a:ext>
            </a:extLst>
          </p:cNvPr>
          <p:cNvSpPr>
            <a:spLocks noGrp="1"/>
          </p:cNvSpPr>
          <p:nvPr>
            <p:ph idx="1"/>
          </p:nvPr>
        </p:nvSpPr>
        <p:spPr>
          <a:xfrm>
            <a:off x="838200" y="1445972"/>
            <a:ext cx="10515600" cy="4803776"/>
          </a:xfrm>
        </p:spPr>
        <p:txBody>
          <a:bodyPr>
            <a:normAutofit fontScale="70000" lnSpcReduction="20000"/>
          </a:bodyPr>
          <a:lstStyle/>
          <a:p>
            <a:r>
              <a:rPr lang="en-US" dirty="0">
                <a:latin typeface="Arial Nova Light" panose="020B0304020202020204" pitchFamily="34" charset="0"/>
              </a:rPr>
              <a:t>On December 8, 2016, the U.S. Attorney’s Office for the District of Massachusetts brought criminal charges against six former </a:t>
            </a:r>
            <a:r>
              <a:rPr lang="en-US" dirty="0" err="1">
                <a:latin typeface="Arial Nova Light" panose="020B0304020202020204" pitchFamily="34" charset="0"/>
              </a:rPr>
              <a:t>Insys</a:t>
            </a:r>
            <a:r>
              <a:rPr lang="en-US" dirty="0">
                <a:latin typeface="Arial Nova Light" panose="020B0304020202020204" pitchFamily="34" charset="0"/>
              </a:rPr>
              <a:t> executives and managers, including former CEO and President Michael L. </a:t>
            </a:r>
            <a:r>
              <a:rPr lang="en-US" dirty="0" err="1">
                <a:latin typeface="Arial Nova Light" panose="020B0304020202020204" pitchFamily="34" charset="0"/>
              </a:rPr>
              <a:t>Babich</a:t>
            </a:r>
            <a:r>
              <a:rPr lang="en-US" dirty="0">
                <a:latin typeface="Arial Nova Light" panose="020B0304020202020204" pitchFamily="34" charset="0"/>
              </a:rPr>
              <a:t>.</a:t>
            </a:r>
          </a:p>
          <a:p>
            <a:endParaRPr lang="en-US" sz="600" dirty="0">
              <a:latin typeface="Arial Nova Light" panose="020B0304020202020204" pitchFamily="34" charset="0"/>
            </a:endParaRPr>
          </a:p>
          <a:p>
            <a:r>
              <a:rPr lang="en-US" dirty="0">
                <a:latin typeface="Arial Nova Light" panose="020B0304020202020204" pitchFamily="34" charset="0"/>
              </a:rPr>
              <a:t>The charges included:</a:t>
            </a:r>
          </a:p>
          <a:p>
            <a:endParaRPr lang="en-US" sz="1100" dirty="0">
              <a:latin typeface="Arial Nova Light" panose="020B0304020202020204" pitchFamily="34" charset="0"/>
            </a:endParaRPr>
          </a:p>
          <a:p>
            <a:pPr lvl="1"/>
            <a:r>
              <a:rPr lang="en-US" dirty="0">
                <a:latin typeface="Arial Nova Light" panose="020B0304020202020204" pitchFamily="34" charset="0"/>
              </a:rPr>
              <a:t>Conspiracy to commit racketeering;</a:t>
            </a:r>
          </a:p>
          <a:p>
            <a:pPr lvl="1"/>
            <a:endParaRPr lang="en-US" dirty="0">
              <a:latin typeface="Arial Nova Light" panose="020B0304020202020204" pitchFamily="34" charset="0"/>
            </a:endParaRPr>
          </a:p>
          <a:p>
            <a:pPr lvl="1"/>
            <a:r>
              <a:rPr lang="en-US" dirty="0">
                <a:latin typeface="Arial Nova Light" panose="020B0304020202020204" pitchFamily="34" charset="0"/>
              </a:rPr>
              <a:t>Conspiracy to commit wire and mail fraud; and</a:t>
            </a:r>
          </a:p>
          <a:p>
            <a:pPr lvl="1"/>
            <a:endParaRPr lang="en-US" dirty="0">
              <a:latin typeface="Arial Nova Light" panose="020B0304020202020204" pitchFamily="34" charset="0"/>
            </a:endParaRPr>
          </a:p>
          <a:p>
            <a:pPr lvl="1"/>
            <a:r>
              <a:rPr lang="en-US" dirty="0">
                <a:latin typeface="Arial Nova Light" panose="020B0304020202020204" pitchFamily="34" charset="0"/>
              </a:rPr>
              <a:t>Conspiracy to violate the Anti-Kickback Law, 42 U.S.C. § 1320a-7b(b), which prohibits the exchange of remuneration—which the statute defines broadly as essentially anything of value—for referrals for services that are payable by a federal health care program.</a:t>
            </a:r>
          </a:p>
          <a:p>
            <a:endParaRPr lang="en-US" sz="500" dirty="0">
              <a:latin typeface="Arial Nova Light" panose="020B0304020202020204" pitchFamily="34" charset="0"/>
            </a:endParaRPr>
          </a:p>
          <a:p>
            <a:r>
              <a:rPr lang="en-US" dirty="0">
                <a:latin typeface="Arial Nova Light" panose="020B0304020202020204" pitchFamily="34" charset="0"/>
              </a:rPr>
              <a:t>“I hope that today’s charges send a clear message that we will continue to attack the opioid epidemic from all angles, whether it is corporate greed or street-level dealing.”</a:t>
            </a:r>
          </a:p>
          <a:p>
            <a:pPr marL="457200" lvl="1" indent="0">
              <a:buNone/>
            </a:pPr>
            <a:endParaRPr lang="en-US" i="1" dirty="0">
              <a:latin typeface="Arial Nova Light" panose="020B0304020202020204" pitchFamily="34" charset="0"/>
            </a:endParaRPr>
          </a:p>
          <a:p>
            <a:pPr marL="457200" lvl="1" indent="0">
              <a:buNone/>
            </a:pPr>
            <a:r>
              <a:rPr lang="en-US" i="1" dirty="0">
                <a:latin typeface="Arial Nova Light" panose="020B0304020202020204" pitchFamily="34" charset="0"/>
              </a:rPr>
              <a:t>Carmen M. Ortiz, U.S. Attorney in Massachusetts</a:t>
            </a:r>
          </a:p>
        </p:txBody>
      </p:sp>
      <p:sp>
        <p:nvSpPr>
          <p:cNvPr id="5" name="Rectangle 4">
            <a:extLst>
              <a:ext uri="{FF2B5EF4-FFF2-40B4-BE49-F238E27FC236}">
                <a16:creationId xmlns:a16="http://schemas.microsoft.com/office/drawing/2014/main" id="{DFD29174-082A-4026-9161-7B4EF7C0FC66}"/>
              </a:ext>
            </a:extLst>
          </p:cNvPr>
          <p:cNvSpPr/>
          <p:nvPr/>
        </p:nvSpPr>
        <p:spPr>
          <a:xfrm>
            <a:off x="-2" y="228599"/>
            <a:ext cx="4844957"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BA1F7CB0-DE3C-4940-B4B2-C3456C2ABDC5}"/>
              </a:ext>
            </a:extLst>
          </p:cNvPr>
          <p:cNvSpPr txBox="1">
            <a:spLocks/>
          </p:cNvSpPr>
          <p:nvPr/>
        </p:nvSpPr>
        <p:spPr>
          <a:xfrm>
            <a:off x="838200" y="228743"/>
            <a:ext cx="4139601"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err="1">
                <a:solidFill>
                  <a:schemeClr val="accent1">
                    <a:lumMod val="50000"/>
                  </a:schemeClr>
                </a:solidFill>
                <a:latin typeface="Arial Narrow" panose="020B0606020202030204" pitchFamily="34" charset="0"/>
              </a:rPr>
              <a:t>Insys</a:t>
            </a:r>
            <a:r>
              <a:rPr lang="en-US" sz="4000" b="1" i="1" cap="small" dirty="0">
                <a:solidFill>
                  <a:schemeClr val="accent1">
                    <a:lumMod val="50000"/>
                  </a:schemeClr>
                </a:solidFill>
                <a:latin typeface="Arial Narrow" panose="020B0606020202030204" pitchFamily="34" charset="0"/>
              </a:rPr>
              <a:t> Therapeutics: </a:t>
            </a:r>
          </a:p>
        </p:txBody>
      </p:sp>
      <p:sp>
        <p:nvSpPr>
          <p:cNvPr id="7" name="Rectangle 6">
            <a:extLst>
              <a:ext uri="{FF2B5EF4-FFF2-40B4-BE49-F238E27FC236}">
                <a16:creationId xmlns:a16="http://schemas.microsoft.com/office/drawing/2014/main" id="{FAA73919-EEA3-408C-A4D2-82DCB3FC9266}"/>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8" name="Slide Number Placeholder 3">
            <a:extLst>
              <a:ext uri="{FF2B5EF4-FFF2-40B4-BE49-F238E27FC236}">
                <a16:creationId xmlns:a16="http://schemas.microsoft.com/office/drawing/2014/main" id="{DCDF8FAB-F2E1-4A0B-A8AA-6DCB938A5802}"/>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15</a:t>
            </a:fld>
            <a:endParaRPr lang="en-US" b="1" i="1" dirty="0">
              <a:solidFill>
                <a:schemeClr val="bg1"/>
              </a:solidFill>
            </a:endParaRPr>
          </a:p>
        </p:txBody>
      </p:sp>
    </p:spTree>
    <p:extLst>
      <p:ext uri="{BB962C8B-B14F-4D97-AF65-F5344CB8AC3E}">
        <p14:creationId xmlns:p14="http://schemas.microsoft.com/office/powerpoint/2010/main" val="617789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A93CB-CE61-4D10-8EFB-1BC621343E42}"/>
              </a:ext>
            </a:extLst>
          </p:cNvPr>
          <p:cNvSpPr>
            <a:spLocks noGrp="1"/>
          </p:cNvSpPr>
          <p:nvPr>
            <p:ph idx="1"/>
          </p:nvPr>
        </p:nvSpPr>
        <p:spPr>
          <a:xfrm>
            <a:off x="838200" y="1610436"/>
            <a:ext cx="10515600" cy="4566527"/>
          </a:xfrm>
        </p:spPr>
        <p:txBody>
          <a:bodyPr/>
          <a:lstStyle/>
          <a:p>
            <a:r>
              <a:rPr lang="en-US" dirty="0">
                <a:latin typeface="Arial Nova Light" panose="020B0304020202020204" pitchFamily="34" charset="0"/>
              </a:rPr>
              <a:t>On May 2, 2019, a federal jury found </a:t>
            </a:r>
            <a:r>
              <a:rPr lang="en-US" dirty="0" err="1">
                <a:latin typeface="Arial Nova Light" panose="020B0304020202020204" pitchFamily="34" charset="0"/>
              </a:rPr>
              <a:t>Insys</a:t>
            </a:r>
            <a:r>
              <a:rPr lang="en-US" dirty="0">
                <a:latin typeface="Arial Nova Light" panose="020B0304020202020204" pitchFamily="34" charset="0"/>
              </a:rPr>
              <a:t>’ founder and four former executives guilty of racketeering charges.</a:t>
            </a:r>
          </a:p>
          <a:p>
            <a:pPr marL="0" indent="0">
              <a:buNone/>
            </a:pPr>
            <a:endParaRPr lang="en-US" dirty="0">
              <a:latin typeface="Arial Nova Light" panose="020B0304020202020204" pitchFamily="34" charset="0"/>
            </a:endParaRPr>
          </a:p>
          <a:p>
            <a:r>
              <a:rPr lang="en-US" dirty="0" err="1">
                <a:latin typeface="Arial Nova Light" panose="020B0304020202020204" pitchFamily="34" charset="0"/>
              </a:rPr>
              <a:t>Insys</a:t>
            </a:r>
            <a:r>
              <a:rPr lang="en-US" dirty="0">
                <a:latin typeface="Arial Nova Light" panose="020B0304020202020204" pitchFamily="34" charset="0"/>
              </a:rPr>
              <a:t>’ former chief executive, Michael </a:t>
            </a:r>
            <a:r>
              <a:rPr lang="en-US" dirty="0" err="1">
                <a:latin typeface="Arial Nova Light" panose="020B0304020202020204" pitchFamily="34" charset="0"/>
              </a:rPr>
              <a:t>Babich</a:t>
            </a:r>
            <a:r>
              <a:rPr lang="en-US" dirty="0">
                <a:latin typeface="Arial Nova Light" panose="020B0304020202020204" pitchFamily="34" charset="0"/>
              </a:rPr>
              <a:t>, had previously pled guilty to conspiracy and mail fraud charges.</a:t>
            </a:r>
          </a:p>
          <a:p>
            <a:endParaRPr lang="en-US" dirty="0">
              <a:latin typeface="Arial Nova Light" panose="020B0304020202020204" pitchFamily="34" charset="0"/>
            </a:endParaRPr>
          </a:p>
          <a:p>
            <a:r>
              <a:rPr lang="en-US" dirty="0">
                <a:latin typeface="Arial Nova Light" panose="020B0304020202020204" pitchFamily="34" charset="0"/>
              </a:rPr>
              <a:t>These executives could face up to 20 years in prison for these convictions.</a:t>
            </a:r>
          </a:p>
        </p:txBody>
      </p:sp>
      <p:sp>
        <p:nvSpPr>
          <p:cNvPr id="5" name="Title 1">
            <a:extLst>
              <a:ext uri="{FF2B5EF4-FFF2-40B4-BE49-F238E27FC236}">
                <a16:creationId xmlns:a16="http://schemas.microsoft.com/office/drawing/2014/main" id="{5353B126-BD26-4E04-8428-3D8FE3875022}"/>
              </a:ext>
            </a:extLst>
          </p:cNvPr>
          <p:cNvSpPr txBox="1">
            <a:spLocks/>
          </p:cNvSpPr>
          <p:nvPr/>
        </p:nvSpPr>
        <p:spPr>
          <a:xfrm>
            <a:off x="4866107" y="228599"/>
            <a:ext cx="5483620" cy="81413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3600" b="1" i="1" dirty="0">
                <a:solidFill>
                  <a:schemeClr val="accent2"/>
                </a:solidFill>
              </a:rPr>
              <a:t>Guilty Verdicts for </a:t>
            </a:r>
            <a:r>
              <a:rPr lang="en-US" sz="3600" b="1" i="1" dirty="0" err="1">
                <a:solidFill>
                  <a:schemeClr val="accent2"/>
                </a:solidFill>
              </a:rPr>
              <a:t>Insys</a:t>
            </a:r>
            <a:r>
              <a:rPr lang="en-US" sz="3600" b="1" i="1" dirty="0">
                <a:solidFill>
                  <a:schemeClr val="accent2"/>
                </a:solidFill>
              </a:rPr>
              <a:t> Execs</a:t>
            </a:r>
          </a:p>
        </p:txBody>
      </p:sp>
      <p:sp>
        <p:nvSpPr>
          <p:cNvPr id="6" name="Rectangle 5">
            <a:extLst>
              <a:ext uri="{FF2B5EF4-FFF2-40B4-BE49-F238E27FC236}">
                <a16:creationId xmlns:a16="http://schemas.microsoft.com/office/drawing/2014/main" id="{71CD8717-858A-477D-BF36-7F8F3A90CFD6}"/>
              </a:ext>
            </a:extLst>
          </p:cNvPr>
          <p:cNvSpPr/>
          <p:nvPr/>
        </p:nvSpPr>
        <p:spPr>
          <a:xfrm>
            <a:off x="-2" y="228599"/>
            <a:ext cx="4844957"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C7E21953-A024-4BB5-8691-CFB1FEED9F8F}"/>
              </a:ext>
            </a:extLst>
          </p:cNvPr>
          <p:cNvSpPr txBox="1">
            <a:spLocks/>
          </p:cNvSpPr>
          <p:nvPr/>
        </p:nvSpPr>
        <p:spPr>
          <a:xfrm>
            <a:off x="838200" y="228743"/>
            <a:ext cx="4139601"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err="1">
                <a:solidFill>
                  <a:schemeClr val="accent1">
                    <a:lumMod val="50000"/>
                  </a:schemeClr>
                </a:solidFill>
                <a:latin typeface="Arial Narrow" panose="020B0606020202030204" pitchFamily="34" charset="0"/>
              </a:rPr>
              <a:t>Insys</a:t>
            </a:r>
            <a:r>
              <a:rPr lang="en-US" sz="4000" b="1" i="1" cap="small" dirty="0">
                <a:solidFill>
                  <a:schemeClr val="accent1">
                    <a:lumMod val="50000"/>
                  </a:schemeClr>
                </a:solidFill>
                <a:latin typeface="Arial Narrow" panose="020B0606020202030204" pitchFamily="34" charset="0"/>
              </a:rPr>
              <a:t> Therapeutics: </a:t>
            </a:r>
          </a:p>
        </p:txBody>
      </p:sp>
      <p:sp>
        <p:nvSpPr>
          <p:cNvPr id="8" name="Rectangle 7">
            <a:extLst>
              <a:ext uri="{FF2B5EF4-FFF2-40B4-BE49-F238E27FC236}">
                <a16:creationId xmlns:a16="http://schemas.microsoft.com/office/drawing/2014/main" id="{B88499B9-3432-4CB3-A7A8-580582D549B6}"/>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Slide Number Placeholder 3">
            <a:extLst>
              <a:ext uri="{FF2B5EF4-FFF2-40B4-BE49-F238E27FC236}">
                <a16:creationId xmlns:a16="http://schemas.microsoft.com/office/drawing/2014/main" id="{70450711-D2D2-48C1-98C1-9E4908306042}"/>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16</a:t>
            </a:fld>
            <a:endParaRPr lang="en-US" b="1" i="1" dirty="0">
              <a:solidFill>
                <a:schemeClr val="bg1"/>
              </a:solidFill>
            </a:endParaRPr>
          </a:p>
        </p:txBody>
      </p:sp>
    </p:spTree>
    <p:extLst>
      <p:ext uri="{BB962C8B-B14F-4D97-AF65-F5344CB8AC3E}">
        <p14:creationId xmlns:p14="http://schemas.microsoft.com/office/powerpoint/2010/main" val="93191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01E1C-0B68-4C4F-BF2C-522420DF7D54}"/>
              </a:ext>
            </a:extLst>
          </p:cNvPr>
          <p:cNvSpPr>
            <a:spLocks noGrp="1"/>
          </p:cNvSpPr>
          <p:nvPr>
            <p:ph type="title"/>
          </p:nvPr>
        </p:nvSpPr>
        <p:spPr>
          <a:xfrm>
            <a:off x="4792420" y="86901"/>
            <a:ext cx="5705901" cy="1120769"/>
          </a:xfrm>
        </p:spPr>
        <p:txBody>
          <a:bodyPr>
            <a:normAutofit/>
          </a:bodyPr>
          <a:lstStyle/>
          <a:p>
            <a:r>
              <a:rPr lang="en-US" sz="3500" b="1" i="1" dirty="0">
                <a:solidFill>
                  <a:schemeClr val="accent2"/>
                </a:solidFill>
              </a:rPr>
              <a:t>Resolution of the Legal Actions</a:t>
            </a:r>
          </a:p>
        </p:txBody>
      </p:sp>
      <p:sp>
        <p:nvSpPr>
          <p:cNvPr id="3" name="Content Placeholder 2">
            <a:extLst>
              <a:ext uri="{FF2B5EF4-FFF2-40B4-BE49-F238E27FC236}">
                <a16:creationId xmlns:a16="http://schemas.microsoft.com/office/drawing/2014/main" id="{828A93CB-CE61-4D10-8EFB-1BC621343E42}"/>
              </a:ext>
            </a:extLst>
          </p:cNvPr>
          <p:cNvSpPr>
            <a:spLocks noGrp="1"/>
          </p:cNvSpPr>
          <p:nvPr>
            <p:ph idx="1"/>
          </p:nvPr>
        </p:nvSpPr>
        <p:spPr>
          <a:xfrm>
            <a:off x="918731" y="1314272"/>
            <a:ext cx="10371161" cy="5084947"/>
          </a:xfrm>
        </p:spPr>
        <p:txBody>
          <a:bodyPr>
            <a:normAutofit fontScale="92500" lnSpcReduction="20000"/>
          </a:bodyPr>
          <a:lstStyle/>
          <a:p>
            <a:r>
              <a:rPr lang="en-US" sz="2400" dirty="0">
                <a:latin typeface="Arial Nova Light" panose="020B0304020202020204" pitchFamily="34" charset="0"/>
              </a:rPr>
              <a:t>On June 5, 2019, </a:t>
            </a:r>
            <a:r>
              <a:rPr lang="en-US" sz="2400" dirty="0" err="1">
                <a:latin typeface="Arial Nova Light" panose="020B0304020202020204" pitchFamily="34" charset="0"/>
              </a:rPr>
              <a:t>Insys</a:t>
            </a:r>
            <a:r>
              <a:rPr lang="en-US" sz="2400" dirty="0">
                <a:latin typeface="Arial Nova Light" panose="020B0304020202020204" pitchFamily="34" charset="0"/>
              </a:rPr>
              <a:t> agreed to a $225 million global resolution of the criminal and civil actions against the company.</a:t>
            </a:r>
          </a:p>
          <a:p>
            <a:endParaRPr lang="en-US" sz="1800" dirty="0">
              <a:latin typeface="Arial Nova Light" panose="020B0304020202020204" pitchFamily="34" charset="0"/>
            </a:endParaRPr>
          </a:p>
          <a:p>
            <a:r>
              <a:rPr lang="en-US" sz="2400" dirty="0" err="1">
                <a:latin typeface="Arial Nova Light" panose="020B0304020202020204" pitchFamily="34" charset="0"/>
              </a:rPr>
              <a:t>Insys</a:t>
            </a:r>
            <a:r>
              <a:rPr lang="en-US" sz="2400" dirty="0">
                <a:latin typeface="Arial Nova Light" panose="020B0304020202020204" pitchFamily="34" charset="0"/>
              </a:rPr>
              <a:t> agreed to a deferred prosecution agreement with the DOJ in which </a:t>
            </a:r>
            <a:r>
              <a:rPr lang="en-US" sz="2400" dirty="0" err="1">
                <a:latin typeface="Arial Nova Light" panose="020B0304020202020204" pitchFamily="34" charset="0"/>
              </a:rPr>
              <a:t>Insys</a:t>
            </a:r>
            <a:r>
              <a:rPr lang="en-US" sz="2400" dirty="0">
                <a:latin typeface="Arial Nova Light" panose="020B0304020202020204" pitchFamily="34" charset="0"/>
              </a:rPr>
              <a:t> pled guilty to five counts of mail fraud and agreed to pay a $2 million fine and $28 million in forfeiture.</a:t>
            </a:r>
          </a:p>
          <a:p>
            <a:endParaRPr lang="en-US" sz="1800" dirty="0">
              <a:latin typeface="Arial Nova Light" panose="020B0304020202020204" pitchFamily="34" charset="0"/>
            </a:endParaRPr>
          </a:p>
          <a:p>
            <a:r>
              <a:rPr lang="en-US" sz="2400" dirty="0" err="1">
                <a:latin typeface="Arial Nova Light" panose="020B0304020202020204" pitchFamily="34" charset="0"/>
              </a:rPr>
              <a:t>Insys</a:t>
            </a:r>
            <a:r>
              <a:rPr lang="en-US" sz="2400" dirty="0">
                <a:latin typeface="Arial Nova Light" panose="020B0304020202020204" pitchFamily="34" charset="0"/>
              </a:rPr>
              <a:t> also agreed to pay $195 million to settle civil allegations that the company had violated the False Claims Act, 31 U.S.C. § 3729.</a:t>
            </a:r>
          </a:p>
          <a:p>
            <a:pPr marL="0" indent="0">
              <a:buNone/>
            </a:pPr>
            <a:endParaRPr lang="en-US" sz="1600" dirty="0">
              <a:latin typeface="Arial Nova Light" panose="020B0304020202020204" pitchFamily="34" charset="0"/>
            </a:endParaRPr>
          </a:p>
          <a:p>
            <a:pPr lvl="1"/>
            <a:r>
              <a:rPr lang="en-US" sz="2000" dirty="0">
                <a:latin typeface="Arial Nova Light" panose="020B0304020202020204" pitchFamily="34" charset="0"/>
              </a:rPr>
              <a:t>The False Claims Act provides for treble damages and civil penalties against any company or person who knowingly submits a false or fraudulent claim for payment or approval to the U.S.</a:t>
            </a:r>
          </a:p>
          <a:p>
            <a:pPr lvl="1"/>
            <a:endParaRPr lang="en-US" sz="1400" dirty="0">
              <a:latin typeface="Arial Nova Light" panose="020B0304020202020204" pitchFamily="34" charset="0"/>
            </a:endParaRPr>
          </a:p>
          <a:p>
            <a:r>
              <a:rPr lang="en-US" sz="2400" dirty="0" err="1">
                <a:latin typeface="Arial Nova Light" panose="020B0304020202020204" pitchFamily="34" charset="0"/>
              </a:rPr>
              <a:t>Insys</a:t>
            </a:r>
            <a:r>
              <a:rPr lang="en-US" sz="2400" dirty="0">
                <a:latin typeface="Arial Nova Light" panose="020B0304020202020204" pitchFamily="34" charset="0"/>
              </a:rPr>
              <a:t> also entered into a 5-year Corporate Integrity Agreement (“CIA”) and Conditional Exclusion Release with the U.S. Department of Health and Human Services.</a:t>
            </a:r>
          </a:p>
        </p:txBody>
      </p:sp>
      <p:sp>
        <p:nvSpPr>
          <p:cNvPr id="5" name="Rectangle 4">
            <a:extLst>
              <a:ext uri="{FF2B5EF4-FFF2-40B4-BE49-F238E27FC236}">
                <a16:creationId xmlns:a16="http://schemas.microsoft.com/office/drawing/2014/main" id="{878B8FCC-0CC1-4D2D-8B17-1BF643C75C0E}"/>
              </a:ext>
            </a:extLst>
          </p:cNvPr>
          <p:cNvSpPr/>
          <p:nvPr/>
        </p:nvSpPr>
        <p:spPr>
          <a:xfrm>
            <a:off x="-2" y="228599"/>
            <a:ext cx="4844957"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F980CED2-9F0F-4E07-925A-DBD5EF8E873E}"/>
              </a:ext>
            </a:extLst>
          </p:cNvPr>
          <p:cNvSpPr txBox="1">
            <a:spLocks/>
          </p:cNvSpPr>
          <p:nvPr/>
        </p:nvSpPr>
        <p:spPr>
          <a:xfrm>
            <a:off x="838200" y="228743"/>
            <a:ext cx="4139601"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err="1">
                <a:solidFill>
                  <a:schemeClr val="accent1">
                    <a:lumMod val="50000"/>
                  </a:schemeClr>
                </a:solidFill>
                <a:latin typeface="Arial Narrow" panose="020B0606020202030204" pitchFamily="34" charset="0"/>
              </a:rPr>
              <a:t>Insys</a:t>
            </a:r>
            <a:r>
              <a:rPr lang="en-US" sz="4000" b="1" i="1" cap="small" dirty="0">
                <a:solidFill>
                  <a:schemeClr val="accent1">
                    <a:lumMod val="50000"/>
                  </a:schemeClr>
                </a:solidFill>
                <a:latin typeface="Arial Narrow" panose="020B0606020202030204" pitchFamily="34" charset="0"/>
              </a:rPr>
              <a:t> Therapeutics: </a:t>
            </a:r>
          </a:p>
        </p:txBody>
      </p:sp>
      <p:sp>
        <p:nvSpPr>
          <p:cNvPr id="7" name="Rectangle 6">
            <a:extLst>
              <a:ext uri="{FF2B5EF4-FFF2-40B4-BE49-F238E27FC236}">
                <a16:creationId xmlns:a16="http://schemas.microsoft.com/office/drawing/2014/main" id="{8724CDD5-5708-47D7-936A-DBA963D894DB}"/>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8" name="Slide Number Placeholder 3">
            <a:extLst>
              <a:ext uri="{FF2B5EF4-FFF2-40B4-BE49-F238E27FC236}">
                <a16:creationId xmlns:a16="http://schemas.microsoft.com/office/drawing/2014/main" id="{933202B1-17B0-4D0A-8B53-E913889B6BE7}"/>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17</a:t>
            </a:fld>
            <a:endParaRPr lang="en-US" b="1" i="1" dirty="0">
              <a:solidFill>
                <a:schemeClr val="bg1"/>
              </a:solidFill>
            </a:endParaRPr>
          </a:p>
        </p:txBody>
      </p:sp>
    </p:spTree>
    <p:extLst>
      <p:ext uri="{BB962C8B-B14F-4D97-AF65-F5344CB8AC3E}">
        <p14:creationId xmlns:p14="http://schemas.microsoft.com/office/powerpoint/2010/main" val="3525721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01E1C-0B68-4C4F-BF2C-522420DF7D54}"/>
              </a:ext>
            </a:extLst>
          </p:cNvPr>
          <p:cNvSpPr>
            <a:spLocks noGrp="1"/>
          </p:cNvSpPr>
          <p:nvPr>
            <p:ph type="title"/>
          </p:nvPr>
        </p:nvSpPr>
        <p:spPr>
          <a:xfrm>
            <a:off x="4844954" y="335266"/>
            <a:ext cx="6127845" cy="612291"/>
          </a:xfrm>
        </p:spPr>
        <p:txBody>
          <a:bodyPr>
            <a:normAutofit/>
          </a:bodyPr>
          <a:lstStyle/>
          <a:p>
            <a:r>
              <a:rPr lang="en-US" sz="3600" b="1" i="1" dirty="0">
                <a:solidFill>
                  <a:schemeClr val="accent2"/>
                </a:solidFill>
              </a:rPr>
              <a:t>The Settlement Agreement</a:t>
            </a:r>
          </a:p>
        </p:txBody>
      </p:sp>
      <p:sp>
        <p:nvSpPr>
          <p:cNvPr id="3" name="Content Placeholder 2">
            <a:extLst>
              <a:ext uri="{FF2B5EF4-FFF2-40B4-BE49-F238E27FC236}">
                <a16:creationId xmlns:a16="http://schemas.microsoft.com/office/drawing/2014/main" id="{828A93CB-CE61-4D10-8EFB-1BC621343E42}"/>
              </a:ext>
            </a:extLst>
          </p:cNvPr>
          <p:cNvSpPr>
            <a:spLocks noGrp="1"/>
          </p:cNvSpPr>
          <p:nvPr>
            <p:ph idx="1"/>
          </p:nvPr>
        </p:nvSpPr>
        <p:spPr>
          <a:xfrm>
            <a:off x="838200" y="1346882"/>
            <a:ext cx="10515600" cy="4800505"/>
          </a:xfrm>
        </p:spPr>
        <p:txBody>
          <a:bodyPr>
            <a:normAutofit fontScale="85000" lnSpcReduction="10000"/>
          </a:bodyPr>
          <a:lstStyle/>
          <a:p>
            <a:r>
              <a:rPr lang="en-US" dirty="0">
                <a:latin typeface="Arial Nova Light" panose="020B0304020202020204" pitchFamily="34" charset="0"/>
              </a:rPr>
              <a:t>Under the CIA, </a:t>
            </a:r>
            <a:r>
              <a:rPr lang="en-US" dirty="0" err="1">
                <a:latin typeface="Arial Nova Light" panose="020B0304020202020204" pitchFamily="34" charset="0"/>
              </a:rPr>
              <a:t>Insys</a:t>
            </a:r>
            <a:r>
              <a:rPr lang="en-US" dirty="0">
                <a:latin typeface="Arial Nova Light" panose="020B0304020202020204" pitchFamily="34" charset="0"/>
              </a:rPr>
              <a:t> was required to establish and maintain a compliance program, including the appointment of a Compliance Officer responsible for:</a:t>
            </a:r>
          </a:p>
          <a:p>
            <a:endParaRPr lang="en-US" dirty="0">
              <a:latin typeface="Arial Nova Light" panose="020B0304020202020204" pitchFamily="34" charset="0"/>
            </a:endParaRPr>
          </a:p>
          <a:p>
            <a:pPr lvl="1"/>
            <a:r>
              <a:rPr lang="en-US" dirty="0">
                <a:latin typeface="Arial Nova Light" panose="020B0304020202020204" pitchFamily="34" charset="0"/>
              </a:rPr>
              <a:t>Developing and implementing policies, procedures, and practices to ensure compliance with the requirements set forth in the CIA, as well as FDA requirements.</a:t>
            </a:r>
          </a:p>
          <a:p>
            <a:pPr lvl="1"/>
            <a:endParaRPr lang="en-US" dirty="0">
              <a:latin typeface="Arial Nova Light" panose="020B0304020202020204" pitchFamily="34" charset="0"/>
            </a:endParaRPr>
          </a:p>
          <a:p>
            <a:pPr lvl="1"/>
            <a:r>
              <a:rPr lang="en-US" dirty="0">
                <a:latin typeface="Arial Nova Light" panose="020B0304020202020204" pitchFamily="34" charset="0"/>
              </a:rPr>
              <a:t>Making periodic reports regarding compliance matters directly to </a:t>
            </a:r>
            <a:r>
              <a:rPr lang="en-US" dirty="0" err="1">
                <a:latin typeface="Arial Nova Light" panose="020B0304020202020204" pitchFamily="34" charset="0"/>
              </a:rPr>
              <a:t>Insys</a:t>
            </a:r>
            <a:r>
              <a:rPr lang="en-US" dirty="0">
                <a:latin typeface="Arial Nova Light" panose="020B0304020202020204" pitchFamily="34" charset="0"/>
              </a:rPr>
              <a:t>’ Board of Directors.</a:t>
            </a:r>
          </a:p>
          <a:p>
            <a:pPr lvl="1"/>
            <a:endParaRPr lang="en-US" dirty="0">
              <a:latin typeface="Arial Nova Light" panose="020B0304020202020204" pitchFamily="34" charset="0"/>
            </a:endParaRPr>
          </a:p>
          <a:p>
            <a:pPr lvl="1"/>
            <a:r>
              <a:rPr lang="en-US" dirty="0">
                <a:latin typeface="Arial Nova Light" panose="020B0304020202020204" pitchFamily="34" charset="0"/>
              </a:rPr>
              <a:t>Monitoring the day-to-day compliance activities engaged in by </a:t>
            </a:r>
            <a:r>
              <a:rPr lang="en-US" dirty="0" err="1">
                <a:latin typeface="Arial Nova Light" panose="020B0304020202020204" pitchFamily="34" charset="0"/>
              </a:rPr>
              <a:t>Insys</a:t>
            </a:r>
            <a:r>
              <a:rPr lang="en-US" dirty="0">
                <a:latin typeface="Arial Nova Light" panose="020B0304020202020204" pitchFamily="34" charset="0"/>
              </a:rPr>
              <a:t>.</a:t>
            </a:r>
          </a:p>
          <a:p>
            <a:pPr lvl="1"/>
            <a:endParaRPr lang="en-US" dirty="0">
              <a:latin typeface="Arial Nova Light" panose="020B0304020202020204" pitchFamily="34" charset="0"/>
            </a:endParaRPr>
          </a:p>
          <a:p>
            <a:r>
              <a:rPr lang="en-US" dirty="0">
                <a:latin typeface="Arial Nova Light" panose="020B0304020202020204" pitchFamily="34" charset="0"/>
              </a:rPr>
              <a:t>Additionally, </a:t>
            </a:r>
            <a:r>
              <a:rPr lang="en-US" dirty="0" err="1">
                <a:latin typeface="Arial Nova Light" panose="020B0304020202020204" pitchFamily="34" charset="0"/>
              </a:rPr>
              <a:t>Insys</a:t>
            </a:r>
            <a:r>
              <a:rPr lang="en-US" dirty="0">
                <a:latin typeface="Arial Nova Light" panose="020B0304020202020204" pitchFamily="34" charset="0"/>
              </a:rPr>
              <a:t> was required to create a Compliance Committee to support the Compliance Officer, to assist in analyzing </a:t>
            </a:r>
            <a:r>
              <a:rPr lang="en-US" dirty="0" err="1">
                <a:latin typeface="Arial Nova Light" panose="020B0304020202020204" pitchFamily="34" charset="0"/>
              </a:rPr>
              <a:t>Insys’s</a:t>
            </a:r>
            <a:r>
              <a:rPr lang="en-US" dirty="0">
                <a:latin typeface="Arial Nova Light" panose="020B0304020202020204" pitchFamily="34" charset="0"/>
              </a:rPr>
              <a:t> risk exposure, and to oversee the monitoring of internal and external audits and investigations.</a:t>
            </a:r>
          </a:p>
        </p:txBody>
      </p:sp>
      <p:sp>
        <p:nvSpPr>
          <p:cNvPr id="5" name="Rectangle 4">
            <a:extLst>
              <a:ext uri="{FF2B5EF4-FFF2-40B4-BE49-F238E27FC236}">
                <a16:creationId xmlns:a16="http://schemas.microsoft.com/office/drawing/2014/main" id="{995780AD-C8B8-4101-9378-ADC16101E045}"/>
              </a:ext>
            </a:extLst>
          </p:cNvPr>
          <p:cNvSpPr/>
          <p:nvPr/>
        </p:nvSpPr>
        <p:spPr>
          <a:xfrm>
            <a:off x="-2" y="228599"/>
            <a:ext cx="4844957"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2B791CF4-9550-45E3-862F-F262D3A2842E}"/>
              </a:ext>
            </a:extLst>
          </p:cNvPr>
          <p:cNvSpPr txBox="1">
            <a:spLocks/>
          </p:cNvSpPr>
          <p:nvPr/>
        </p:nvSpPr>
        <p:spPr>
          <a:xfrm>
            <a:off x="838200" y="228743"/>
            <a:ext cx="4139601"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err="1">
                <a:solidFill>
                  <a:schemeClr val="accent1">
                    <a:lumMod val="50000"/>
                  </a:schemeClr>
                </a:solidFill>
                <a:latin typeface="Arial Narrow" panose="020B0606020202030204" pitchFamily="34" charset="0"/>
              </a:rPr>
              <a:t>Insys</a:t>
            </a:r>
            <a:r>
              <a:rPr lang="en-US" sz="4000" b="1" i="1" cap="small" dirty="0">
                <a:solidFill>
                  <a:schemeClr val="accent1">
                    <a:lumMod val="50000"/>
                  </a:schemeClr>
                </a:solidFill>
                <a:latin typeface="Arial Narrow" panose="020B0606020202030204" pitchFamily="34" charset="0"/>
              </a:rPr>
              <a:t> Therapeutics: </a:t>
            </a:r>
          </a:p>
        </p:txBody>
      </p:sp>
      <p:sp>
        <p:nvSpPr>
          <p:cNvPr id="7" name="Rectangle 6">
            <a:extLst>
              <a:ext uri="{FF2B5EF4-FFF2-40B4-BE49-F238E27FC236}">
                <a16:creationId xmlns:a16="http://schemas.microsoft.com/office/drawing/2014/main" id="{8BB84BE1-7F57-4BDD-8926-8B2BB0C015BC}"/>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8" name="Slide Number Placeholder 3">
            <a:extLst>
              <a:ext uri="{FF2B5EF4-FFF2-40B4-BE49-F238E27FC236}">
                <a16:creationId xmlns:a16="http://schemas.microsoft.com/office/drawing/2014/main" id="{95C282A5-4022-4F62-AC0B-2A2C20CEACDB}"/>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18</a:t>
            </a:fld>
            <a:endParaRPr lang="en-US" b="1" i="1" dirty="0">
              <a:solidFill>
                <a:schemeClr val="bg1"/>
              </a:solidFill>
            </a:endParaRPr>
          </a:p>
        </p:txBody>
      </p:sp>
    </p:spTree>
    <p:extLst>
      <p:ext uri="{BB962C8B-B14F-4D97-AF65-F5344CB8AC3E}">
        <p14:creationId xmlns:p14="http://schemas.microsoft.com/office/powerpoint/2010/main" val="4120475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A93CB-CE61-4D10-8EFB-1BC621343E42}"/>
              </a:ext>
            </a:extLst>
          </p:cNvPr>
          <p:cNvSpPr>
            <a:spLocks noGrp="1"/>
          </p:cNvSpPr>
          <p:nvPr>
            <p:ph idx="1"/>
          </p:nvPr>
        </p:nvSpPr>
        <p:spPr>
          <a:xfrm>
            <a:off x="838200" y="1477108"/>
            <a:ext cx="10515600" cy="4699855"/>
          </a:xfrm>
        </p:spPr>
        <p:txBody>
          <a:bodyPr>
            <a:normAutofit lnSpcReduction="10000"/>
          </a:bodyPr>
          <a:lstStyle/>
          <a:p>
            <a:r>
              <a:rPr lang="en-US" dirty="0" err="1">
                <a:latin typeface="Arial Nova Light" panose="020B0304020202020204" pitchFamily="34" charset="0"/>
              </a:rPr>
              <a:t>Insys</a:t>
            </a:r>
            <a:r>
              <a:rPr lang="en-US" dirty="0">
                <a:latin typeface="Arial Nova Light" panose="020B0304020202020204" pitchFamily="34" charset="0"/>
              </a:rPr>
              <a:t> was also required to develop and implement written policies and procedures regarding the operation of its compliance program.</a:t>
            </a:r>
          </a:p>
          <a:p>
            <a:endParaRPr lang="en-US" dirty="0">
              <a:latin typeface="Arial Nova Light" panose="020B0304020202020204" pitchFamily="34" charset="0"/>
            </a:endParaRPr>
          </a:p>
          <a:p>
            <a:pPr lvl="1"/>
            <a:r>
              <a:rPr lang="en-US" dirty="0">
                <a:latin typeface="Arial Nova Light" panose="020B0304020202020204" pitchFamily="34" charset="0"/>
              </a:rPr>
              <a:t>Among other things, the policies and procedures had to address appropriate ways for </a:t>
            </a:r>
            <a:r>
              <a:rPr lang="en-US" dirty="0" err="1">
                <a:latin typeface="Arial Nova Light" panose="020B0304020202020204" pitchFamily="34" charset="0"/>
              </a:rPr>
              <a:t>Insys</a:t>
            </a:r>
            <a:r>
              <a:rPr lang="en-US" dirty="0">
                <a:latin typeface="Arial Nova Light" panose="020B0304020202020204" pitchFamily="34" charset="0"/>
              </a:rPr>
              <a:t> to market its products in compliance with the Anti-Kickback Statute, the False Claims Act, and applicable FDA requirements.</a:t>
            </a:r>
          </a:p>
          <a:p>
            <a:pPr lvl="1"/>
            <a:endParaRPr lang="en-US" dirty="0">
              <a:latin typeface="Arial Nova Light" panose="020B0304020202020204" pitchFamily="34" charset="0"/>
            </a:endParaRPr>
          </a:p>
          <a:p>
            <a:r>
              <a:rPr lang="en-US" dirty="0" err="1">
                <a:latin typeface="Arial Nova Light" panose="020B0304020202020204" pitchFamily="34" charset="0"/>
              </a:rPr>
              <a:t>Insys</a:t>
            </a:r>
            <a:r>
              <a:rPr lang="en-US" dirty="0">
                <a:latin typeface="Arial Nova Light" panose="020B0304020202020204" pitchFamily="34" charset="0"/>
              </a:rPr>
              <a:t> was also required to provide training and education to employees, executives, and board members concerning </a:t>
            </a:r>
            <a:r>
              <a:rPr lang="en-US" dirty="0" err="1">
                <a:latin typeface="Arial Nova Light" panose="020B0304020202020204" pitchFamily="34" charset="0"/>
              </a:rPr>
              <a:t>Insys’s</a:t>
            </a:r>
            <a:r>
              <a:rPr lang="en-US" dirty="0">
                <a:latin typeface="Arial Nova Light" panose="020B0304020202020204" pitchFamily="34" charset="0"/>
              </a:rPr>
              <a:t> compliance program.</a:t>
            </a:r>
          </a:p>
        </p:txBody>
      </p:sp>
      <p:sp>
        <p:nvSpPr>
          <p:cNvPr id="5" name="Title 1">
            <a:extLst>
              <a:ext uri="{FF2B5EF4-FFF2-40B4-BE49-F238E27FC236}">
                <a16:creationId xmlns:a16="http://schemas.microsoft.com/office/drawing/2014/main" id="{920CE2CB-860D-4B35-9A1B-68446ECFB0FC}"/>
              </a:ext>
            </a:extLst>
          </p:cNvPr>
          <p:cNvSpPr txBox="1">
            <a:spLocks/>
          </p:cNvSpPr>
          <p:nvPr/>
        </p:nvSpPr>
        <p:spPr>
          <a:xfrm>
            <a:off x="4797571" y="228599"/>
            <a:ext cx="6285662" cy="7727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400" b="1" i="1" dirty="0">
                <a:solidFill>
                  <a:schemeClr val="accent2"/>
                </a:solidFill>
              </a:rPr>
              <a:t>The Settlement Agreement </a:t>
            </a:r>
            <a:r>
              <a:rPr lang="en-US" sz="2400" b="1" i="1" dirty="0">
                <a:solidFill>
                  <a:schemeClr val="accent2"/>
                </a:solidFill>
              </a:rPr>
              <a:t>(</a:t>
            </a:r>
            <a:r>
              <a:rPr lang="en-US" sz="2400" b="1" i="1" dirty="0" err="1">
                <a:solidFill>
                  <a:schemeClr val="accent2"/>
                </a:solidFill>
              </a:rPr>
              <a:t>con’t</a:t>
            </a:r>
            <a:r>
              <a:rPr lang="en-US" sz="2400" b="1" i="1" dirty="0">
                <a:solidFill>
                  <a:schemeClr val="accent2"/>
                </a:solidFill>
              </a:rPr>
              <a:t>.)</a:t>
            </a:r>
            <a:endParaRPr lang="en-US" sz="3600" b="1" i="1" dirty="0">
              <a:solidFill>
                <a:schemeClr val="accent2"/>
              </a:solidFill>
            </a:endParaRPr>
          </a:p>
        </p:txBody>
      </p:sp>
      <p:sp>
        <p:nvSpPr>
          <p:cNvPr id="6" name="Rectangle 5">
            <a:extLst>
              <a:ext uri="{FF2B5EF4-FFF2-40B4-BE49-F238E27FC236}">
                <a16:creationId xmlns:a16="http://schemas.microsoft.com/office/drawing/2014/main" id="{C5339DD8-A6B8-4145-B06F-46A96CC80717}"/>
              </a:ext>
            </a:extLst>
          </p:cNvPr>
          <p:cNvSpPr/>
          <p:nvPr/>
        </p:nvSpPr>
        <p:spPr>
          <a:xfrm>
            <a:off x="-2" y="228599"/>
            <a:ext cx="4844957"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9477EC1E-4433-4AB0-AA84-701719098B77}"/>
              </a:ext>
            </a:extLst>
          </p:cNvPr>
          <p:cNvSpPr txBox="1">
            <a:spLocks/>
          </p:cNvSpPr>
          <p:nvPr/>
        </p:nvSpPr>
        <p:spPr>
          <a:xfrm>
            <a:off x="838200" y="228743"/>
            <a:ext cx="4139601"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err="1">
                <a:solidFill>
                  <a:schemeClr val="accent1">
                    <a:lumMod val="50000"/>
                  </a:schemeClr>
                </a:solidFill>
                <a:latin typeface="Arial Narrow" panose="020B0606020202030204" pitchFamily="34" charset="0"/>
              </a:rPr>
              <a:t>Insys</a:t>
            </a:r>
            <a:r>
              <a:rPr lang="en-US" sz="4000" b="1" i="1" cap="small" dirty="0">
                <a:solidFill>
                  <a:schemeClr val="accent1">
                    <a:lumMod val="50000"/>
                  </a:schemeClr>
                </a:solidFill>
                <a:latin typeface="Arial Narrow" panose="020B0606020202030204" pitchFamily="34" charset="0"/>
              </a:rPr>
              <a:t> Therapeutics: </a:t>
            </a:r>
          </a:p>
        </p:txBody>
      </p:sp>
      <p:sp>
        <p:nvSpPr>
          <p:cNvPr id="9" name="Rectangle 8">
            <a:extLst>
              <a:ext uri="{FF2B5EF4-FFF2-40B4-BE49-F238E27FC236}">
                <a16:creationId xmlns:a16="http://schemas.microsoft.com/office/drawing/2014/main" id="{822B4B26-B9BE-4D0B-99F7-2B8DDC83B7FD}"/>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10" name="Slide Number Placeholder 3">
            <a:extLst>
              <a:ext uri="{FF2B5EF4-FFF2-40B4-BE49-F238E27FC236}">
                <a16:creationId xmlns:a16="http://schemas.microsoft.com/office/drawing/2014/main" id="{F6CA5BE2-F8F8-4428-AAF7-ACF335D5E43B}"/>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19</a:t>
            </a:fld>
            <a:endParaRPr lang="en-US" b="1" i="1" dirty="0">
              <a:solidFill>
                <a:schemeClr val="bg1"/>
              </a:solidFill>
            </a:endParaRPr>
          </a:p>
        </p:txBody>
      </p:sp>
    </p:spTree>
    <p:extLst>
      <p:ext uri="{BB962C8B-B14F-4D97-AF65-F5344CB8AC3E}">
        <p14:creationId xmlns:p14="http://schemas.microsoft.com/office/powerpoint/2010/main" val="3885029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A91DC-BF50-46E9-AF7E-FBB90853EE14}"/>
              </a:ext>
            </a:extLst>
          </p:cNvPr>
          <p:cNvSpPr>
            <a:spLocks noGrp="1"/>
          </p:cNvSpPr>
          <p:nvPr>
            <p:ph type="title"/>
          </p:nvPr>
        </p:nvSpPr>
        <p:spPr>
          <a:xfrm>
            <a:off x="217446" y="687893"/>
            <a:ext cx="11072446" cy="707537"/>
          </a:xfrm>
        </p:spPr>
        <p:txBody>
          <a:bodyPr/>
          <a:lstStyle/>
          <a:p>
            <a:r>
              <a:rPr lang="en-US" b="1" i="1" cap="small" spc="300" dirty="0">
                <a:solidFill>
                  <a:schemeClr val="accent1">
                    <a:lumMod val="50000"/>
                  </a:schemeClr>
                </a:solidFill>
                <a:latin typeface="Arial Narrow" panose="020B0606020202030204" pitchFamily="34" charset="0"/>
              </a:rPr>
              <a:t>Panelists</a:t>
            </a:r>
          </a:p>
        </p:txBody>
      </p:sp>
      <p:sp>
        <p:nvSpPr>
          <p:cNvPr id="10" name="Rectangle 9">
            <a:extLst>
              <a:ext uri="{FF2B5EF4-FFF2-40B4-BE49-F238E27FC236}">
                <a16:creationId xmlns:a16="http://schemas.microsoft.com/office/drawing/2014/main" id="{DE2E2FCE-D7D9-494C-B3A0-05E6354172F6}"/>
              </a:ext>
            </a:extLst>
          </p:cNvPr>
          <p:cNvSpPr/>
          <p:nvPr/>
        </p:nvSpPr>
        <p:spPr>
          <a:xfrm>
            <a:off x="2843415" y="351430"/>
            <a:ext cx="8993874" cy="6155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D3DB1CC-4090-49E9-AFD7-9F2075678AE2}"/>
              </a:ext>
            </a:extLst>
          </p:cNvPr>
          <p:cNvSpPr>
            <a:spLocks noGrp="1"/>
          </p:cNvSpPr>
          <p:nvPr>
            <p:ph idx="1"/>
          </p:nvPr>
        </p:nvSpPr>
        <p:spPr>
          <a:xfrm>
            <a:off x="3151058" y="687893"/>
            <a:ext cx="8378588" cy="5564276"/>
          </a:xfrm>
        </p:spPr>
        <p:txBody>
          <a:bodyPr>
            <a:normAutofit fontScale="92500" lnSpcReduction="10000"/>
          </a:bodyPr>
          <a:lstStyle/>
          <a:p>
            <a:pPr marL="0" indent="0">
              <a:lnSpc>
                <a:spcPct val="120000"/>
              </a:lnSpc>
              <a:spcBef>
                <a:spcPts val="0"/>
              </a:spcBef>
              <a:buNone/>
            </a:pPr>
            <a:r>
              <a:rPr lang="en-US" sz="1900" b="1" kern="0" dirty="0">
                <a:solidFill>
                  <a:schemeClr val="accent1">
                    <a:lumMod val="50000"/>
                  </a:schemeClr>
                </a:solidFill>
                <a:latin typeface="Arial Nova Light" panose="020B0304020202020204" pitchFamily="34" charset="0"/>
              </a:rPr>
              <a:t>David M. Rosenfield, Moderator</a:t>
            </a:r>
            <a:br>
              <a:rPr lang="en-US" sz="1600" kern="0" dirty="0">
                <a:latin typeface="Arial Nova Light" panose="020B0304020202020204" pitchFamily="34" charset="0"/>
              </a:rPr>
            </a:br>
            <a:r>
              <a:rPr lang="en-US" sz="1600" kern="0" dirty="0">
                <a:latin typeface="Arial Nova Light" panose="020B0304020202020204" pitchFamily="34" charset="0"/>
              </a:rPr>
              <a:t>Herrick, Feinstein LLP, New York City</a:t>
            </a:r>
            <a:br>
              <a:rPr lang="en-US" sz="1600" kern="0" dirty="0">
                <a:latin typeface="Arial Nova Light" panose="020B0304020202020204" pitchFamily="34" charset="0"/>
              </a:rPr>
            </a:br>
            <a:r>
              <a:rPr lang="en-US" sz="1600" kern="0" dirty="0">
                <a:solidFill>
                  <a:schemeClr val="accent2"/>
                </a:solidFill>
                <a:latin typeface="Arial Nova Light" panose="020B0304020202020204" pitchFamily="34" charset="0"/>
                <a:hlinkClick r:id="rId2">
                  <a:extLst>
                    <a:ext uri="{A12FA001-AC4F-418D-AE19-62706E023703}">
                      <ahyp:hlinkClr xmlns:ahyp="http://schemas.microsoft.com/office/drawing/2018/hyperlinkcolor" xmlns="" val="tx"/>
                    </a:ext>
                  </a:extLst>
                </a:hlinkClick>
              </a:rPr>
              <a:t>drosenfield@herrick.com</a:t>
            </a:r>
            <a:br>
              <a:rPr lang="en-US" sz="1600" kern="0" dirty="0">
                <a:latin typeface="Arial Nova Light" panose="020B0304020202020204" pitchFamily="34" charset="0"/>
              </a:rPr>
            </a:br>
            <a:br>
              <a:rPr lang="en-US" sz="700" kern="0" dirty="0">
                <a:latin typeface="Arial Nova Light" panose="020B0304020202020204" pitchFamily="34" charset="0"/>
              </a:rPr>
            </a:br>
            <a:r>
              <a:rPr lang="en-US" sz="1600" kern="0" dirty="0">
                <a:latin typeface="Arial Nova Light" panose="020B0304020202020204" pitchFamily="34" charset="0"/>
              </a:rPr>
              <a:t>(212) 592-1513</a:t>
            </a:r>
            <a:br>
              <a:rPr lang="en-US" sz="1600" kern="0" dirty="0">
                <a:latin typeface="Arial Nova Light" panose="020B0304020202020204" pitchFamily="34" charset="0"/>
              </a:rPr>
            </a:br>
            <a:endParaRPr lang="en-US" sz="1600" b="1" kern="0" dirty="0">
              <a:latin typeface="Arial Nova Light" panose="020B0304020202020204" pitchFamily="34" charset="0"/>
            </a:endParaRPr>
          </a:p>
          <a:p>
            <a:pPr marL="0" indent="0">
              <a:lnSpc>
                <a:spcPct val="120000"/>
              </a:lnSpc>
              <a:spcBef>
                <a:spcPts val="0"/>
              </a:spcBef>
              <a:buNone/>
            </a:pPr>
            <a:r>
              <a:rPr lang="en-US" sz="1900" b="1" kern="0" dirty="0">
                <a:solidFill>
                  <a:schemeClr val="accent1">
                    <a:lumMod val="50000"/>
                  </a:schemeClr>
                </a:solidFill>
                <a:latin typeface="Arial Nova Light" panose="020B0304020202020204" pitchFamily="34" charset="0"/>
              </a:rPr>
              <a:t>Laura B. Angelini</a:t>
            </a:r>
            <a:br>
              <a:rPr lang="en-US" sz="1600" b="1" kern="0" dirty="0">
                <a:latin typeface="Arial Nova Light" panose="020B0304020202020204" pitchFamily="34" charset="0"/>
              </a:rPr>
            </a:br>
            <a:r>
              <a:rPr lang="en-US" sz="1600" kern="0" dirty="0">
                <a:latin typeface="Arial Nova Light" panose="020B0304020202020204" pitchFamily="34" charset="0"/>
              </a:rPr>
              <a:t>Hinckley Allen, Boston</a:t>
            </a:r>
            <a:br>
              <a:rPr lang="en-US" sz="1600" kern="0" dirty="0">
                <a:latin typeface="Arial Nova Light" panose="020B0304020202020204" pitchFamily="34" charset="0"/>
              </a:rPr>
            </a:br>
            <a:r>
              <a:rPr lang="en-US" sz="1600" kern="0" dirty="0">
                <a:solidFill>
                  <a:schemeClr val="accent2"/>
                </a:solidFill>
                <a:latin typeface="Arial Nova Light" panose="020B0304020202020204" pitchFamily="34" charset="0"/>
                <a:hlinkClick r:id="rId3">
                  <a:extLst>
                    <a:ext uri="{A12FA001-AC4F-418D-AE19-62706E023703}">
                      <ahyp:hlinkClr xmlns:ahyp="http://schemas.microsoft.com/office/drawing/2018/hyperlinkcolor" xmlns="" val="tx"/>
                    </a:ext>
                  </a:extLst>
                </a:hlinkClick>
              </a:rPr>
              <a:t>langelini@hinkleyallen.com</a:t>
            </a:r>
            <a:br>
              <a:rPr lang="en-US" sz="1600" kern="0" dirty="0">
                <a:latin typeface="Arial Nova Light" panose="020B0304020202020204" pitchFamily="34" charset="0"/>
              </a:rPr>
            </a:br>
            <a:br>
              <a:rPr lang="en-US" sz="700" kern="0" dirty="0">
                <a:latin typeface="Arial Nova Light" panose="020B0304020202020204" pitchFamily="34" charset="0"/>
              </a:rPr>
            </a:br>
            <a:r>
              <a:rPr lang="en-US" sz="1600" kern="0" dirty="0">
                <a:latin typeface="Arial Nova Light" panose="020B0304020202020204" pitchFamily="34" charset="0"/>
              </a:rPr>
              <a:t>(617) 345-9000</a:t>
            </a:r>
            <a:br>
              <a:rPr lang="en-US" sz="1600" kern="0" dirty="0">
                <a:latin typeface="Arial Nova Light" panose="020B0304020202020204" pitchFamily="34" charset="0"/>
              </a:rPr>
            </a:br>
            <a:endParaRPr lang="en-US" sz="1600" kern="0" dirty="0">
              <a:latin typeface="Arial Nova Light" panose="020B0304020202020204" pitchFamily="34" charset="0"/>
            </a:endParaRPr>
          </a:p>
          <a:p>
            <a:pPr marL="0" indent="0">
              <a:lnSpc>
                <a:spcPct val="120000"/>
              </a:lnSpc>
              <a:spcBef>
                <a:spcPts val="0"/>
              </a:spcBef>
              <a:buNone/>
            </a:pPr>
            <a:r>
              <a:rPr lang="en-US" sz="1900" b="1" kern="0" dirty="0">
                <a:solidFill>
                  <a:schemeClr val="accent1">
                    <a:lumMod val="50000"/>
                  </a:schemeClr>
                </a:solidFill>
                <a:latin typeface="Arial Nova Light" panose="020B0304020202020204" pitchFamily="34" charset="0"/>
              </a:rPr>
              <a:t>Eric A. Hines</a:t>
            </a:r>
            <a:br>
              <a:rPr lang="en-US" sz="1600" kern="0" dirty="0">
                <a:latin typeface="Arial Nova Light" panose="020B0304020202020204" pitchFamily="34" charset="0"/>
              </a:rPr>
            </a:br>
            <a:r>
              <a:rPr lang="en-US" sz="1600" kern="0" dirty="0" err="1">
                <a:latin typeface="Arial Nova Light" panose="020B0304020202020204" pitchFamily="34" charset="0"/>
              </a:rPr>
              <a:t>StoneTurn</a:t>
            </a:r>
            <a:r>
              <a:rPr lang="en-US" sz="1600" kern="0" dirty="0">
                <a:latin typeface="Arial Nova Light" panose="020B0304020202020204" pitchFamily="34" charset="0"/>
              </a:rPr>
              <a:t>, Boston</a:t>
            </a:r>
            <a:br>
              <a:rPr lang="en-US" sz="1600" kern="0" dirty="0">
                <a:latin typeface="Arial Nova Light" panose="020B0304020202020204" pitchFamily="34" charset="0"/>
              </a:rPr>
            </a:br>
            <a:r>
              <a:rPr lang="en-US" sz="1600" kern="0" dirty="0">
                <a:solidFill>
                  <a:schemeClr val="accent2"/>
                </a:solidFill>
                <a:latin typeface="Arial Nova Light" panose="020B0304020202020204" pitchFamily="34" charset="0"/>
                <a:hlinkClick r:id="rId4">
                  <a:extLst>
                    <a:ext uri="{A12FA001-AC4F-418D-AE19-62706E023703}">
                      <ahyp:hlinkClr xmlns:ahyp="http://schemas.microsoft.com/office/drawing/2018/hyperlinkcolor" xmlns="" val="tx"/>
                    </a:ext>
                  </a:extLst>
                </a:hlinkClick>
              </a:rPr>
              <a:t>ehines@stoneturn.com</a:t>
            </a:r>
            <a:br>
              <a:rPr lang="en-US" sz="1600" kern="0" dirty="0">
                <a:latin typeface="Arial Nova Light" panose="020B0304020202020204" pitchFamily="34" charset="0"/>
              </a:rPr>
            </a:br>
            <a:br>
              <a:rPr lang="en-US" sz="700" kern="0" dirty="0">
                <a:latin typeface="Arial Nova Light" panose="020B0304020202020204" pitchFamily="34" charset="0"/>
              </a:rPr>
            </a:br>
            <a:r>
              <a:rPr lang="en-US" sz="1600" kern="0" dirty="0">
                <a:latin typeface="Arial Nova Light" panose="020B0304020202020204" pitchFamily="34" charset="0"/>
              </a:rPr>
              <a:t>(617) 570-3755</a:t>
            </a:r>
            <a:br>
              <a:rPr lang="en-US" sz="1600" kern="0" dirty="0">
                <a:latin typeface="Arial Nova Light" panose="020B0304020202020204" pitchFamily="34" charset="0"/>
              </a:rPr>
            </a:br>
            <a:endParaRPr lang="en-US" sz="1900" kern="0" dirty="0">
              <a:latin typeface="Arial Nova Light" panose="020B0304020202020204" pitchFamily="34" charset="0"/>
            </a:endParaRPr>
          </a:p>
          <a:p>
            <a:pPr marL="0" indent="0">
              <a:lnSpc>
                <a:spcPct val="120000"/>
              </a:lnSpc>
              <a:spcBef>
                <a:spcPts val="0"/>
              </a:spcBef>
              <a:buNone/>
            </a:pPr>
            <a:r>
              <a:rPr lang="en-US" sz="1900" b="1" kern="0" dirty="0">
                <a:solidFill>
                  <a:schemeClr val="accent1">
                    <a:lumMod val="50000"/>
                  </a:schemeClr>
                </a:solidFill>
                <a:latin typeface="Arial Nova Light" panose="020B0304020202020204" pitchFamily="34" charset="0"/>
              </a:rPr>
              <a:t>James M. </a:t>
            </a:r>
            <a:r>
              <a:rPr lang="en-US" sz="1900" b="1" kern="0" dirty="0" err="1">
                <a:solidFill>
                  <a:schemeClr val="accent1">
                    <a:lumMod val="50000"/>
                  </a:schemeClr>
                </a:solidFill>
                <a:latin typeface="Arial Nova Light" panose="020B0304020202020204" pitchFamily="34" charset="0"/>
              </a:rPr>
              <a:t>Koukios</a:t>
            </a:r>
            <a:br>
              <a:rPr lang="en-US" sz="1600" kern="0" dirty="0">
                <a:latin typeface="Arial Nova Light" panose="020B0304020202020204" pitchFamily="34" charset="0"/>
              </a:rPr>
            </a:br>
            <a:r>
              <a:rPr lang="en-US" sz="1600" kern="0" dirty="0">
                <a:latin typeface="Arial Nova Light" panose="020B0304020202020204" pitchFamily="34" charset="0"/>
              </a:rPr>
              <a:t>Morrison &amp; Foerster, Washington, D.C.</a:t>
            </a:r>
            <a:br>
              <a:rPr lang="en-US" sz="1600" kern="0" dirty="0">
                <a:latin typeface="Arial Nova Light" panose="020B0304020202020204" pitchFamily="34" charset="0"/>
              </a:rPr>
            </a:br>
            <a:r>
              <a:rPr lang="en-US" sz="1600" kern="0" dirty="0">
                <a:solidFill>
                  <a:schemeClr val="accent2"/>
                </a:solidFill>
                <a:latin typeface="Arial Nova Light" panose="020B0304020202020204" pitchFamily="34" charset="0"/>
                <a:hlinkClick r:id="rId5">
                  <a:extLst>
                    <a:ext uri="{A12FA001-AC4F-418D-AE19-62706E023703}">
                      <ahyp:hlinkClr xmlns:ahyp="http://schemas.microsoft.com/office/drawing/2018/hyperlinkcolor" xmlns="" val="tx"/>
                    </a:ext>
                  </a:extLst>
                </a:hlinkClick>
              </a:rPr>
              <a:t>jkoukios@mofo.com</a:t>
            </a:r>
            <a:br>
              <a:rPr lang="en-US" sz="1600" kern="0" dirty="0">
                <a:latin typeface="Arial Nova Light" panose="020B0304020202020204" pitchFamily="34" charset="0"/>
              </a:rPr>
            </a:br>
            <a:br>
              <a:rPr lang="en-US" sz="700" kern="0" dirty="0">
                <a:latin typeface="Arial Nova Light" panose="020B0304020202020204" pitchFamily="34" charset="0"/>
              </a:rPr>
            </a:br>
            <a:r>
              <a:rPr lang="en-US" sz="1600" kern="0" dirty="0">
                <a:latin typeface="Arial Nova Light" panose="020B0304020202020204" pitchFamily="34" charset="0"/>
              </a:rPr>
              <a:t>(202) 887-1590</a:t>
            </a:r>
          </a:p>
        </p:txBody>
      </p:sp>
      <p:sp>
        <p:nvSpPr>
          <p:cNvPr id="16" name="Rectangle 15">
            <a:extLst>
              <a:ext uri="{FF2B5EF4-FFF2-40B4-BE49-F238E27FC236}">
                <a16:creationId xmlns:a16="http://schemas.microsoft.com/office/drawing/2014/main" id="{4B44414E-9E43-46D9-8D17-9FBAEADF3139}"/>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4" name="Slide Number Placeholder 3">
            <a:extLst>
              <a:ext uri="{FF2B5EF4-FFF2-40B4-BE49-F238E27FC236}">
                <a16:creationId xmlns:a16="http://schemas.microsoft.com/office/drawing/2014/main" id="{A7F70AB1-3FDD-4CAB-AFB4-26EB7C70E60C}"/>
              </a:ext>
            </a:extLst>
          </p:cNvPr>
          <p:cNvSpPr>
            <a:spLocks noGrp="1"/>
          </p:cNvSpPr>
          <p:nvPr>
            <p:ph type="sldNum" sz="quarter" idx="12"/>
          </p:nvPr>
        </p:nvSpPr>
        <p:spPr>
          <a:xfrm>
            <a:off x="10696783" y="346020"/>
            <a:ext cx="394647" cy="365125"/>
          </a:xfrm>
        </p:spPr>
        <p:txBody>
          <a:bodyPr/>
          <a:lstStyle/>
          <a:p>
            <a:pPr algn="ctr"/>
            <a:fld id="{C3AB06FF-B0ED-44A2-9576-7E9270512933}" type="slidenum">
              <a:rPr lang="en-US" sz="1800" b="1" i="1" smtClean="0">
                <a:solidFill>
                  <a:schemeClr val="bg1"/>
                </a:solidFill>
              </a:rPr>
              <a:pPr algn="ctr"/>
              <a:t>2</a:t>
            </a:fld>
            <a:endParaRPr lang="en-US" b="1" i="1" dirty="0">
              <a:solidFill>
                <a:schemeClr val="bg1"/>
              </a:solidFill>
            </a:endParaRPr>
          </a:p>
        </p:txBody>
      </p:sp>
    </p:spTree>
    <p:extLst>
      <p:ext uri="{BB962C8B-B14F-4D97-AF65-F5344CB8AC3E}">
        <p14:creationId xmlns:p14="http://schemas.microsoft.com/office/powerpoint/2010/main" val="2212983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A93CB-CE61-4D10-8EFB-1BC621343E42}"/>
              </a:ext>
            </a:extLst>
          </p:cNvPr>
          <p:cNvSpPr>
            <a:spLocks noGrp="1"/>
          </p:cNvSpPr>
          <p:nvPr>
            <p:ph idx="1"/>
          </p:nvPr>
        </p:nvSpPr>
        <p:spPr>
          <a:xfrm>
            <a:off x="838200" y="1423447"/>
            <a:ext cx="10515600" cy="4753516"/>
          </a:xfrm>
        </p:spPr>
        <p:txBody>
          <a:bodyPr>
            <a:normAutofit/>
          </a:bodyPr>
          <a:lstStyle/>
          <a:p>
            <a:r>
              <a:rPr lang="en-US" dirty="0">
                <a:latin typeface="Arial Nova Light" panose="020B0304020202020204" pitchFamily="34" charset="0"/>
              </a:rPr>
              <a:t>On June 10, 2019, only 5 days after agreeing to the $225 million settlement, </a:t>
            </a:r>
            <a:r>
              <a:rPr lang="en-US" dirty="0" err="1">
                <a:latin typeface="Arial Nova Light" panose="020B0304020202020204" pitchFamily="34" charset="0"/>
              </a:rPr>
              <a:t>Insys</a:t>
            </a:r>
            <a:r>
              <a:rPr lang="en-US" dirty="0">
                <a:latin typeface="Arial Nova Light" panose="020B0304020202020204" pitchFamily="34" charset="0"/>
              </a:rPr>
              <a:t> filed for Chapter 11 Bankruptcy</a:t>
            </a:r>
          </a:p>
          <a:p>
            <a:pPr marL="0" indent="0">
              <a:buNone/>
            </a:pPr>
            <a:endParaRPr lang="en-US" dirty="0">
              <a:latin typeface="Arial Nova Light" panose="020B0304020202020204" pitchFamily="34" charset="0"/>
            </a:endParaRPr>
          </a:p>
          <a:p>
            <a:r>
              <a:rPr lang="en-US" dirty="0" err="1">
                <a:latin typeface="Arial Nova Light" panose="020B0304020202020204" pitchFamily="34" charset="0"/>
              </a:rPr>
              <a:t>Insys</a:t>
            </a:r>
            <a:r>
              <a:rPr lang="en-US" dirty="0">
                <a:latin typeface="Arial Nova Light" panose="020B0304020202020204" pitchFamily="34" charset="0"/>
              </a:rPr>
              <a:t> listed $175.1 million in assets and $262.5 million in debt.</a:t>
            </a:r>
          </a:p>
          <a:p>
            <a:pPr marL="0" indent="0">
              <a:buNone/>
            </a:pPr>
            <a:endParaRPr lang="en-US" dirty="0">
              <a:latin typeface="Arial Nova Light" panose="020B0304020202020204" pitchFamily="34" charset="0"/>
            </a:endParaRPr>
          </a:p>
          <a:p>
            <a:r>
              <a:rPr lang="en-US" dirty="0">
                <a:latin typeface="Arial Nova Light" panose="020B0304020202020204" pitchFamily="34" charset="0"/>
              </a:rPr>
              <a:t>The DOJ is </a:t>
            </a:r>
            <a:r>
              <a:rPr lang="en-US" dirty="0" err="1">
                <a:latin typeface="Arial Nova Light" panose="020B0304020202020204" pitchFamily="34" charset="0"/>
              </a:rPr>
              <a:t>Insys’s</a:t>
            </a:r>
            <a:r>
              <a:rPr lang="en-US" dirty="0">
                <a:latin typeface="Arial Nova Light" panose="020B0304020202020204" pitchFamily="34" charset="0"/>
              </a:rPr>
              <a:t> largest unsecured creditor.</a:t>
            </a:r>
          </a:p>
          <a:p>
            <a:pPr marL="0" indent="0">
              <a:buNone/>
            </a:pPr>
            <a:endParaRPr lang="en-US" dirty="0">
              <a:latin typeface="Arial Nova Light" panose="020B0304020202020204" pitchFamily="34" charset="0"/>
            </a:endParaRPr>
          </a:p>
        </p:txBody>
      </p:sp>
      <p:sp>
        <p:nvSpPr>
          <p:cNvPr id="5" name="Title 1">
            <a:extLst>
              <a:ext uri="{FF2B5EF4-FFF2-40B4-BE49-F238E27FC236}">
                <a16:creationId xmlns:a16="http://schemas.microsoft.com/office/drawing/2014/main" id="{0AEEE3D4-4B1B-4320-8F9F-9EFC919F0263}"/>
              </a:ext>
            </a:extLst>
          </p:cNvPr>
          <p:cNvSpPr txBox="1">
            <a:spLocks/>
          </p:cNvSpPr>
          <p:nvPr/>
        </p:nvSpPr>
        <p:spPr>
          <a:xfrm>
            <a:off x="4797571" y="228599"/>
            <a:ext cx="6285662" cy="7727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err="1">
                <a:solidFill>
                  <a:schemeClr val="accent2"/>
                </a:solidFill>
              </a:rPr>
              <a:t>Insys</a:t>
            </a:r>
            <a:r>
              <a:rPr lang="en-US" sz="4000" b="1" i="1" dirty="0">
                <a:solidFill>
                  <a:schemeClr val="accent2"/>
                </a:solidFill>
              </a:rPr>
              <a:t> Today</a:t>
            </a:r>
          </a:p>
        </p:txBody>
      </p:sp>
      <p:sp>
        <p:nvSpPr>
          <p:cNvPr id="6" name="Rectangle 5">
            <a:extLst>
              <a:ext uri="{FF2B5EF4-FFF2-40B4-BE49-F238E27FC236}">
                <a16:creationId xmlns:a16="http://schemas.microsoft.com/office/drawing/2014/main" id="{413661EE-07AB-4428-B340-C8759EE6E9F7}"/>
              </a:ext>
            </a:extLst>
          </p:cNvPr>
          <p:cNvSpPr/>
          <p:nvPr/>
        </p:nvSpPr>
        <p:spPr>
          <a:xfrm>
            <a:off x="-2" y="228599"/>
            <a:ext cx="4844957"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0FB176A2-B503-4091-863E-AD09D5DE367D}"/>
              </a:ext>
            </a:extLst>
          </p:cNvPr>
          <p:cNvSpPr txBox="1">
            <a:spLocks/>
          </p:cNvSpPr>
          <p:nvPr/>
        </p:nvSpPr>
        <p:spPr>
          <a:xfrm>
            <a:off x="838200" y="228743"/>
            <a:ext cx="4139601"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err="1">
                <a:solidFill>
                  <a:schemeClr val="accent1">
                    <a:lumMod val="50000"/>
                  </a:schemeClr>
                </a:solidFill>
                <a:latin typeface="Arial Narrow" panose="020B0606020202030204" pitchFamily="34" charset="0"/>
              </a:rPr>
              <a:t>Insys</a:t>
            </a:r>
            <a:r>
              <a:rPr lang="en-US" sz="4000" b="1" i="1" cap="small">
                <a:solidFill>
                  <a:schemeClr val="accent1">
                    <a:lumMod val="50000"/>
                  </a:schemeClr>
                </a:solidFill>
                <a:latin typeface="Arial Narrow" panose="020B0606020202030204" pitchFamily="34" charset="0"/>
              </a:rPr>
              <a:t> Therapeutics: </a:t>
            </a:r>
            <a:endParaRPr lang="en-US" sz="4000" b="1" i="1" cap="small" dirty="0">
              <a:solidFill>
                <a:schemeClr val="accent1">
                  <a:lumMod val="50000"/>
                </a:schemeClr>
              </a:solidFill>
              <a:latin typeface="Arial Narrow" panose="020B0606020202030204" pitchFamily="34" charset="0"/>
            </a:endParaRPr>
          </a:p>
        </p:txBody>
      </p:sp>
      <p:sp>
        <p:nvSpPr>
          <p:cNvPr id="8" name="Rectangle 7">
            <a:extLst>
              <a:ext uri="{FF2B5EF4-FFF2-40B4-BE49-F238E27FC236}">
                <a16:creationId xmlns:a16="http://schemas.microsoft.com/office/drawing/2014/main" id="{3CF8A7F4-F9AC-4C34-B4B6-AF63864C9CC6}"/>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Slide Number Placeholder 3">
            <a:extLst>
              <a:ext uri="{FF2B5EF4-FFF2-40B4-BE49-F238E27FC236}">
                <a16:creationId xmlns:a16="http://schemas.microsoft.com/office/drawing/2014/main" id="{F55D6A3B-1301-4750-AA67-0A7C397F8392}"/>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20</a:t>
            </a:fld>
            <a:endParaRPr lang="en-US" b="1" i="1" dirty="0">
              <a:solidFill>
                <a:schemeClr val="bg1"/>
              </a:solidFill>
            </a:endParaRPr>
          </a:p>
        </p:txBody>
      </p:sp>
    </p:spTree>
    <p:extLst>
      <p:ext uri="{BB962C8B-B14F-4D97-AF65-F5344CB8AC3E}">
        <p14:creationId xmlns:p14="http://schemas.microsoft.com/office/powerpoint/2010/main" val="3283863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2B622-A8C3-42A6-81DA-36D4CF18C6AA}"/>
              </a:ext>
            </a:extLst>
          </p:cNvPr>
          <p:cNvSpPr/>
          <p:nvPr/>
        </p:nvSpPr>
        <p:spPr>
          <a:xfrm>
            <a:off x="0" y="2131645"/>
            <a:ext cx="12192000" cy="259470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8904096-563E-4791-92F7-4F28DE3E5A6B}"/>
              </a:ext>
            </a:extLst>
          </p:cNvPr>
          <p:cNvSpPr>
            <a:spLocks noGrp="1"/>
          </p:cNvSpPr>
          <p:nvPr>
            <p:ph type="title"/>
          </p:nvPr>
        </p:nvSpPr>
        <p:spPr>
          <a:xfrm>
            <a:off x="2625383" y="2766217"/>
            <a:ext cx="6941234" cy="1325563"/>
          </a:xfrm>
        </p:spPr>
        <p:txBody>
          <a:bodyPr/>
          <a:lstStyle/>
          <a:p>
            <a:pPr algn="ctr"/>
            <a:r>
              <a:rPr lang="en-US" b="1" i="1" cap="small" spc="300" dirty="0">
                <a:solidFill>
                  <a:schemeClr val="accent1">
                    <a:lumMod val="50000"/>
                  </a:schemeClr>
                </a:solidFill>
                <a:latin typeface="Arial Narrow" panose="020B0606020202030204" pitchFamily="34" charset="0"/>
              </a:rPr>
              <a:t>THE ROCHESTER DRUG CO-OPERATIVE CASE</a:t>
            </a:r>
          </a:p>
        </p:txBody>
      </p:sp>
      <p:sp>
        <p:nvSpPr>
          <p:cNvPr id="7" name="Rectangle 6">
            <a:extLst>
              <a:ext uri="{FF2B5EF4-FFF2-40B4-BE49-F238E27FC236}">
                <a16:creationId xmlns:a16="http://schemas.microsoft.com/office/drawing/2014/main" id="{269BBBD7-299C-4E88-953C-2888CE434332}"/>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8" name="Slide Number Placeholder 3">
            <a:extLst>
              <a:ext uri="{FF2B5EF4-FFF2-40B4-BE49-F238E27FC236}">
                <a16:creationId xmlns:a16="http://schemas.microsoft.com/office/drawing/2014/main" id="{A78244E8-5042-425A-BF9C-06A8E4FE6898}"/>
              </a:ext>
            </a:extLst>
          </p:cNvPr>
          <p:cNvSpPr txBox="1">
            <a:spLocks/>
          </p:cNvSpPr>
          <p:nvPr/>
        </p:nvSpPr>
        <p:spPr>
          <a:xfrm>
            <a:off x="10597553" y="285504"/>
            <a:ext cx="59310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21</a:t>
            </a:fld>
            <a:endParaRPr lang="en-US" b="1" i="1" dirty="0">
              <a:solidFill>
                <a:schemeClr val="bg1"/>
              </a:solidFill>
            </a:endParaRPr>
          </a:p>
        </p:txBody>
      </p:sp>
    </p:spTree>
    <p:extLst>
      <p:ext uri="{BB962C8B-B14F-4D97-AF65-F5344CB8AC3E}">
        <p14:creationId xmlns:p14="http://schemas.microsoft.com/office/powerpoint/2010/main" val="3179715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9A2CB-FFBF-458F-A186-21FC5592A3F7}"/>
              </a:ext>
            </a:extLst>
          </p:cNvPr>
          <p:cNvSpPr>
            <a:spLocks noGrp="1"/>
          </p:cNvSpPr>
          <p:nvPr>
            <p:ph idx="1"/>
          </p:nvPr>
        </p:nvSpPr>
        <p:spPr>
          <a:xfrm>
            <a:off x="838200" y="1312111"/>
            <a:ext cx="10515600" cy="4864852"/>
          </a:xfrm>
        </p:spPr>
        <p:txBody>
          <a:bodyPr>
            <a:normAutofit lnSpcReduction="10000"/>
          </a:bodyPr>
          <a:lstStyle/>
          <a:p>
            <a:r>
              <a:rPr lang="en-US" dirty="0">
                <a:latin typeface="Arial Nova Light" panose="020B0304020202020204" pitchFamily="34" charset="0"/>
              </a:rPr>
              <a:t>Rochester Drug Co-Operative (“RDC”) was founded in 1905, and describes itself as “a true regional wholesale drug cooperative.”</a:t>
            </a:r>
          </a:p>
          <a:p>
            <a:endParaRPr lang="en-US" dirty="0">
              <a:latin typeface="Arial Nova Light" panose="020B0304020202020204" pitchFamily="34" charset="0"/>
            </a:endParaRPr>
          </a:p>
          <a:p>
            <a:pPr lvl="1"/>
            <a:r>
              <a:rPr lang="en-US" dirty="0">
                <a:latin typeface="Arial Nova Light" panose="020B0304020202020204" pitchFamily="34" charset="0"/>
              </a:rPr>
              <a:t>“RDC is . . . a marriage of a buying cooperative and a traditional drug distribution company created for the purpose of helping Independent Pharmacists compete in today’s healthcare environment.”</a:t>
            </a:r>
          </a:p>
          <a:p>
            <a:pPr lvl="1"/>
            <a:endParaRPr lang="en-US" dirty="0">
              <a:latin typeface="Arial Nova Light" panose="020B0304020202020204" pitchFamily="34" charset="0"/>
            </a:endParaRPr>
          </a:p>
          <a:p>
            <a:r>
              <a:rPr lang="en-US" dirty="0">
                <a:latin typeface="Arial Nova Light" panose="020B0304020202020204" pitchFamily="34" charset="0"/>
              </a:rPr>
              <a:t>RDC is one of the 10 largest pharmaceutical distributors in the United States.</a:t>
            </a:r>
          </a:p>
          <a:p>
            <a:endParaRPr lang="en-US" dirty="0">
              <a:latin typeface="Arial Nova Light" panose="020B0304020202020204" pitchFamily="34" charset="0"/>
            </a:endParaRPr>
          </a:p>
          <a:p>
            <a:pPr lvl="1"/>
            <a:r>
              <a:rPr lang="en-US" dirty="0">
                <a:latin typeface="Arial Nova Light" panose="020B0304020202020204" pitchFamily="34" charset="0"/>
              </a:rPr>
              <a:t>RDC has more than 1,300 pharmacy customers and $1 billion in annual revenue.</a:t>
            </a:r>
          </a:p>
          <a:p>
            <a:pPr lvl="1"/>
            <a:endParaRPr lang="en-US" dirty="0">
              <a:latin typeface="Arial Nova Light" panose="020B0304020202020204" pitchFamily="34" charset="0"/>
            </a:endParaRPr>
          </a:p>
          <a:p>
            <a:endParaRPr lang="en-US" dirty="0">
              <a:latin typeface="Arial Nova Light" panose="020B0304020202020204" pitchFamily="34" charset="0"/>
            </a:endParaRPr>
          </a:p>
        </p:txBody>
      </p:sp>
      <p:sp>
        <p:nvSpPr>
          <p:cNvPr id="5" name="Title 1">
            <a:extLst>
              <a:ext uri="{FF2B5EF4-FFF2-40B4-BE49-F238E27FC236}">
                <a16:creationId xmlns:a16="http://schemas.microsoft.com/office/drawing/2014/main" id="{53040489-A18C-4006-97A8-189563172F07}"/>
              </a:ext>
            </a:extLst>
          </p:cNvPr>
          <p:cNvSpPr txBox="1">
            <a:spLocks/>
          </p:cNvSpPr>
          <p:nvPr/>
        </p:nvSpPr>
        <p:spPr>
          <a:xfrm>
            <a:off x="7244862" y="223819"/>
            <a:ext cx="3355645" cy="7727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a:solidFill>
                  <a:schemeClr val="accent2"/>
                </a:solidFill>
              </a:rPr>
              <a:t>Background</a:t>
            </a:r>
          </a:p>
        </p:txBody>
      </p:sp>
      <p:sp>
        <p:nvSpPr>
          <p:cNvPr id="6" name="Rectangle 5">
            <a:extLst>
              <a:ext uri="{FF2B5EF4-FFF2-40B4-BE49-F238E27FC236}">
                <a16:creationId xmlns:a16="http://schemas.microsoft.com/office/drawing/2014/main" id="{E7071EB0-1505-4F16-8249-04C4E777BFBC}"/>
              </a:ext>
            </a:extLst>
          </p:cNvPr>
          <p:cNvSpPr/>
          <p:nvPr/>
        </p:nvSpPr>
        <p:spPr>
          <a:xfrm>
            <a:off x="-2" y="228599"/>
            <a:ext cx="7244864"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636AA8B4-F732-4F99-9B35-63F8E08D689A}"/>
              </a:ext>
            </a:extLst>
          </p:cNvPr>
          <p:cNvSpPr txBox="1">
            <a:spLocks/>
          </p:cNvSpPr>
          <p:nvPr/>
        </p:nvSpPr>
        <p:spPr>
          <a:xfrm>
            <a:off x="838200" y="228743"/>
            <a:ext cx="6508847"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Rochester Drug Co-Operative:</a:t>
            </a:r>
          </a:p>
        </p:txBody>
      </p:sp>
      <p:sp>
        <p:nvSpPr>
          <p:cNvPr id="8" name="Rectangle 7">
            <a:extLst>
              <a:ext uri="{FF2B5EF4-FFF2-40B4-BE49-F238E27FC236}">
                <a16:creationId xmlns:a16="http://schemas.microsoft.com/office/drawing/2014/main" id="{DCF7B8C2-8B90-4F14-821C-62D6D00CADA2}"/>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Slide Number Placeholder 3">
            <a:extLst>
              <a:ext uri="{FF2B5EF4-FFF2-40B4-BE49-F238E27FC236}">
                <a16:creationId xmlns:a16="http://schemas.microsoft.com/office/drawing/2014/main" id="{E690B69F-0824-49DD-9F4E-D464B0AEE4B8}"/>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22</a:t>
            </a:fld>
            <a:endParaRPr lang="en-US" b="1" i="1" dirty="0">
              <a:solidFill>
                <a:schemeClr val="bg1"/>
              </a:solidFill>
            </a:endParaRPr>
          </a:p>
        </p:txBody>
      </p:sp>
    </p:spTree>
    <p:extLst>
      <p:ext uri="{BB962C8B-B14F-4D97-AF65-F5344CB8AC3E}">
        <p14:creationId xmlns:p14="http://schemas.microsoft.com/office/powerpoint/2010/main" val="3112479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9A2CB-FFBF-458F-A186-21FC5592A3F7}"/>
              </a:ext>
            </a:extLst>
          </p:cNvPr>
          <p:cNvSpPr>
            <a:spLocks noGrp="1"/>
          </p:cNvSpPr>
          <p:nvPr>
            <p:ph idx="1"/>
          </p:nvPr>
        </p:nvSpPr>
        <p:spPr>
          <a:xfrm>
            <a:off x="838200" y="1378005"/>
            <a:ext cx="10515600" cy="4798958"/>
          </a:xfrm>
        </p:spPr>
        <p:txBody>
          <a:bodyPr/>
          <a:lstStyle/>
          <a:p>
            <a:r>
              <a:rPr lang="en-US" dirty="0">
                <a:latin typeface="Arial Nova Light" panose="020B0304020202020204" pitchFamily="34" charset="0"/>
              </a:rPr>
              <a:t>For at least 5 years, RDC distributed dangerous, highly addictive opioids to pharmacy customers, even though it knew that many of these opioids were ultimately being sold and used illicitly.</a:t>
            </a:r>
          </a:p>
          <a:p>
            <a:pPr marL="0" indent="0">
              <a:buNone/>
            </a:pPr>
            <a:endParaRPr lang="en-US" dirty="0">
              <a:latin typeface="Arial Nova Light" panose="020B0304020202020204" pitchFamily="34" charset="0"/>
            </a:endParaRPr>
          </a:p>
          <a:p>
            <a:r>
              <a:rPr lang="en-US" dirty="0">
                <a:latin typeface="Arial Nova Light" panose="020B0304020202020204" pitchFamily="34" charset="0"/>
              </a:rPr>
              <a:t>At the direction of senior management, RDC supplied large quantities of oxycodone, fentanyl, and other dangerous opioids to pharmacy customers that its own compliance personnel determined were, in many cases, dispensing those drugs to individuals who had no legitimate medical need for them.</a:t>
            </a:r>
          </a:p>
          <a:p>
            <a:endParaRPr lang="en-US" dirty="0">
              <a:latin typeface="Arial Nova Light" panose="020B0304020202020204" pitchFamily="34" charset="0"/>
            </a:endParaRPr>
          </a:p>
        </p:txBody>
      </p:sp>
      <p:sp>
        <p:nvSpPr>
          <p:cNvPr id="5" name="Title 1">
            <a:extLst>
              <a:ext uri="{FF2B5EF4-FFF2-40B4-BE49-F238E27FC236}">
                <a16:creationId xmlns:a16="http://schemas.microsoft.com/office/drawing/2014/main" id="{237AABAA-B580-421F-95B5-723929382D62}"/>
              </a:ext>
            </a:extLst>
          </p:cNvPr>
          <p:cNvSpPr txBox="1">
            <a:spLocks/>
          </p:cNvSpPr>
          <p:nvPr/>
        </p:nvSpPr>
        <p:spPr>
          <a:xfrm>
            <a:off x="7244862" y="223819"/>
            <a:ext cx="3355645" cy="77271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a:solidFill>
                  <a:schemeClr val="accent2"/>
                </a:solidFill>
              </a:rPr>
              <a:t>Criminal Activity</a:t>
            </a:r>
          </a:p>
        </p:txBody>
      </p:sp>
      <p:sp>
        <p:nvSpPr>
          <p:cNvPr id="6" name="Rectangle 5">
            <a:extLst>
              <a:ext uri="{FF2B5EF4-FFF2-40B4-BE49-F238E27FC236}">
                <a16:creationId xmlns:a16="http://schemas.microsoft.com/office/drawing/2014/main" id="{22A39A81-96DA-4A80-93C8-CCC3B80351AB}"/>
              </a:ext>
            </a:extLst>
          </p:cNvPr>
          <p:cNvSpPr/>
          <p:nvPr/>
        </p:nvSpPr>
        <p:spPr>
          <a:xfrm>
            <a:off x="-2" y="228599"/>
            <a:ext cx="7244864"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48678F05-5684-4F75-914D-06863C488489}"/>
              </a:ext>
            </a:extLst>
          </p:cNvPr>
          <p:cNvSpPr txBox="1">
            <a:spLocks/>
          </p:cNvSpPr>
          <p:nvPr/>
        </p:nvSpPr>
        <p:spPr>
          <a:xfrm>
            <a:off x="838200" y="228743"/>
            <a:ext cx="6508847"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Rochester Drug Co-Operative:</a:t>
            </a:r>
          </a:p>
        </p:txBody>
      </p:sp>
      <p:sp>
        <p:nvSpPr>
          <p:cNvPr id="8" name="Rectangle 7">
            <a:extLst>
              <a:ext uri="{FF2B5EF4-FFF2-40B4-BE49-F238E27FC236}">
                <a16:creationId xmlns:a16="http://schemas.microsoft.com/office/drawing/2014/main" id="{1BA3D54C-3CCA-4E59-B444-2C49247B940B}"/>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Slide Number Placeholder 3">
            <a:extLst>
              <a:ext uri="{FF2B5EF4-FFF2-40B4-BE49-F238E27FC236}">
                <a16:creationId xmlns:a16="http://schemas.microsoft.com/office/drawing/2014/main" id="{3118E578-7AAE-4A80-89A9-6BB2F4185074}"/>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23</a:t>
            </a:fld>
            <a:endParaRPr lang="en-US" b="1" i="1" dirty="0">
              <a:solidFill>
                <a:schemeClr val="bg1"/>
              </a:solidFill>
            </a:endParaRPr>
          </a:p>
        </p:txBody>
      </p:sp>
    </p:spTree>
    <p:extLst>
      <p:ext uri="{BB962C8B-B14F-4D97-AF65-F5344CB8AC3E}">
        <p14:creationId xmlns:p14="http://schemas.microsoft.com/office/powerpoint/2010/main" val="4192701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9A2CB-FFBF-458F-A186-21FC5592A3F7}"/>
              </a:ext>
            </a:extLst>
          </p:cNvPr>
          <p:cNvSpPr>
            <a:spLocks noGrp="1"/>
          </p:cNvSpPr>
          <p:nvPr>
            <p:ph idx="1"/>
          </p:nvPr>
        </p:nvSpPr>
        <p:spPr>
          <a:xfrm>
            <a:off x="838200" y="1378005"/>
            <a:ext cx="10515600" cy="4798958"/>
          </a:xfrm>
        </p:spPr>
        <p:txBody>
          <a:bodyPr>
            <a:normAutofit fontScale="92500" lnSpcReduction="10000"/>
          </a:bodyPr>
          <a:lstStyle/>
          <a:p>
            <a:r>
              <a:rPr lang="en-US" dirty="0">
                <a:latin typeface="Arial Nova Light" panose="020B0304020202020204" pitchFamily="34" charset="0"/>
              </a:rPr>
              <a:t>RDC executives, including former CEO Laurence </a:t>
            </a:r>
            <a:r>
              <a:rPr lang="en-US" dirty="0" err="1">
                <a:latin typeface="Arial Nova Light" panose="020B0304020202020204" pitchFamily="34" charset="0"/>
              </a:rPr>
              <a:t>Doud</a:t>
            </a:r>
            <a:r>
              <a:rPr lang="en-US" dirty="0">
                <a:latin typeface="Arial Nova Light" panose="020B0304020202020204" pitchFamily="34" charset="0"/>
              </a:rPr>
              <a:t> III and former Chief Compliance Officer William </a:t>
            </a:r>
            <a:r>
              <a:rPr lang="en-US" dirty="0" err="1">
                <a:latin typeface="Arial Nova Light" panose="020B0304020202020204" pitchFamily="34" charset="0"/>
              </a:rPr>
              <a:t>Pietruszewski</a:t>
            </a:r>
            <a:r>
              <a:rPr lang="en-US" dirty="0">
                <a:latin typeface="Arial Nova Light" panose="020B0304020202020204" pitchFamily="34" charset="0"/>
              </a:rPr>
              <a:t>, made a deliberate decision to ignore red flags raised by RDC’s compliance department.</a:t>
            </a:r>
          </a:p>
          <a:p>
            <a:endParaRPr lang="en-US" dirty="0">
              <a:latin typeface="Arial Nova Light" panose="020B0304020202020204" pitchFamily="34" charset="0"/>
            </a:endParaRPr>
          </a:p>
          <a:p>
            <a:r>
              <a:rPr lang="en-US" dirty="0">
                <a:latin typeface="Arial Nova Light" panose="020B0304020202020204" pitchFamily="34" charset="0"/>
              </a:rPr>
              <a:t>Because reporting customers to the DEA would likely lead to investigations and possibly the shut down of those customers, RDC’s senior management directed the company’s compliance department not to report them.</a:t>
            </a:r>
          </a:p>
          <a:p>
            <a:endParaRPr lang="en-US" dirty="0">
              <a:latin typeface="Arial Nova Light" panose="020B0304020202020204" pitchFamily="34" charset="0"/>
            </a:endParaRPr>
          </a:p>
          <a:p>
            <a:r>
              <a:rPr lang="en-US" dirty="0">
                <a:latin typeface="Arial Nova Light" panose="020B0304020202020204" pitchFamily="34" charset="0"/>
              </a:rPr>
              <a:t>Instead, RDC continued supplying those customers with dangerous controlled substances that RDC knew, in many cases, were being dispensed and used for illicit purposes.</a:t>
            </a:r>
          </a:p>
          <a:p>
            <a:endParaRPr lang="en-US" dirty="0">
              <a:latin typeface="Arial Nova Light" panose="020B0304020202020204" pitchFamily="34" charset="0"/>
            </a:endParaRPr>
          </a:p>
        </p:txBody>
      </p:sp>
      <p:sp>
        <p:nvSpPr>
          <p:cNvPr id="5" name="Title 1">
            <a:extLst>
              <a:ext uri="{FF2B5EF4-FFF2-40B4-BE49-F238E27FC236}">
                <a16:creationId xmlns:a16="http://schemas.microsoft.com/office/drawing/2014/main" id="{E5436209-BF8A-4F29-ADAC-55C6603800F1}"/>
              </a:ext>
            </a:extLst>
          </p:cNvPr>
          <p:cNvSpPr txBox="1">
            <a:spLocks/>
          </p:cNvSpPr>
          <p:nvPr/>
        </p:nvSpPr>
        <p:spPr>
          <a:xfrm>
            <a:off x="7244862" y="243066"/>
            <a:ext cx="3104865" cy="813995"/>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a:solidFill>
                  <a:schemeClr val="accent2"/>
                </a:solidFill>
              </a:rPr>
              <a:t>Criminal Activity </a:t>
            </a:r>
            <a:r>
              <a:rPr lang="en-US" sz="2800" b="1" i="1" dirty="0">
                <a:solidFill>
                  <a:schemeClr val="accent2"/>
                </a:solidFill>
              </a:rPr>
              <a:t>(</a:t>
            </a:r>
            <a:r>
              <a:rPr lang="en-US" sz="2800" b="1" i="1" dirty="0" err="1">
                <a:solidFill>
                  <a:schemeClr val="accent2"/>
                </a:solidFill>
              </a:rPr>
              <a:t>con’t</a:t>
            </a:r>
            <a:r>
              <a:rPr lang="en-US" sz="2800" b="1" i="1" dirty="0">
                <a:solidFill>
                  <a:schemeClr val="accent2"/>
                </a:solidFill>
              </a:rPr>
              <a:t>.)</a:t>
            </a:r>
            <a:endParaRPr lang="en-US" sz="4000" b="1" i="1" dirty="0">
              <a:solidFill>
                <a:schemeClr val="accent2"/>
              </a:solidFill>
            </a:endParaRPr>
          </a:p>
        </p:txBody>
      </p:sp>
      <p:sp>
        <p:nvSpPr>
          <p:cNvPr id="6" name="Rectangle 5">
            <a:extLst>
              <a:ext uri="{FF2B5EF4-FFF2-40B4-BE49-F238E27FC236}">
                <a16:creationId xmlns:a16="http://schemas.microsoft.com/office/drawing/2014/main" id="{827F0D8C-F166-4914-95C2-B8BFC8E25EE7}"/>
              </a:ext>
            </a:extLst>
          </p:cNvPr>
          <p:cNvSpPr/>
          <p:nvPr/>
        </p:nvSpPr>
        <p:spPr>
          <a:xfrm>
            <a:off x="-2" y="228599"/>
            <a:ext cx="7244864"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76A579A-654F-4D23-A28C-B2A9D5F2DB03}"/>
              </a:ext>
            </a:extLst>
          </p:cNvPr>
          <p:cNvSpPr txBox="1">
            <a:spLocks/>
          </p:cNvSpPr>
          <p:nvPr/>
        </p:nvSpPr>
        <p:spPr>
          <a:xfrm>
            <a:off x="838200" y="228743"/>
            <a:ext cx="6508847"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Rochester Drug Co-Operative:</a:t>
            </a:r>
          </a:p>
        </p:txBody>
      </p:sp>
      <p:sp>
        <p:nvSpPr>
          <p:cNvPr id="9" name="Rectangle 8">
            <a:extLst>
              <a:ext uri="{FF2B5EF4-FFF2-40B4-BE49-F238E27FC236}">
                <a16:creationId xmlns:a16="http://schemas.microsoft.com/office/drawing/2014/main" id="{849860AC-A2A8-494C-9AB2-7270FA49A283}"/>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10" name="Slide Number Placeholder 3">
            <a:extLst>
              <a:ext uri="{FF2B5EF4-FFF2-40B4-BE49-F238E27FC236}">
                <a16:creationId xmlns:a16="http://schemas.microsoft.com/office/drawing/2014/main" id="{9E3AB68E-AF5A-4C9D-853E-86EEF1A47BC9}"/>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24</a:t>
            </a:fld>
            <a:endParaRPr lang="en-US" b="1" i="1" dirty="0">
              <a:solidFill>
                <a:schemeClr val="bg1"/>
              </a:solidFill>
            </a:endParaRPr>
          </a:p>
        </p:txBody>
      </p:sp>
    </p:spTree>
    <p:extLst>
      <p:ext uri="{BB962C8B-B14F-4D97-AF65-F5344CB8AC3E}">
        <p14:creationId xmlns:p14="http://schemas.microsoft.com/office/powerpoint/2010/main" val="3061871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9A2CB-FFBF-458F-A186-21FC5592A3F7}"/>
              </a:ext>
            </a:extLst>
          </p:cNvPr>
          <p:cNvSpPr>
            <a:spLocks noGrp="1"/>
          </p:cNvSpPr>
          <p:nvPr>
            <p:ph idx="1"/>
          </p:nvPr>
        </p:nvSpPr>
        <p:spPr>
          <a:xfrm>
            <a:off x="838200" y="1366887"/>
            <a:ext cx="10515600" cy="4810076"/>
          </a:xfrm>
        </p:spPr>
        <p:txBody>
          <a:bodyPr>
            <a:normAutofit/>
          </a:bodyPr>
          <a:lstStyle/>
          <a:p>
            <a:r>
              <a:rPr lang="en-US" dirty="0" err="1">
                <a:latin typeface="Arial Nova Light" panose="020B0304020202020204" pitchFamily="34" charset="0"/>
              </a:rPr>
              <a:t>Doud</a:t>
            </a:r>
            <a:r>
              <a:rPr lang="en-US" dirty="0">
                <a:latin typeface="Arial Nova Light" panose="020B0304020202020204" pitchFamily="34" charset="0"/>
              </a:rPr>
              <a:t> allegedly directed the increase in sales of oxycodone from 4.7 million dosages to 42.2 million (an increase of about 800%) between 2012 and 2016.</a:t>
            </a:r>
          </a:p>
          <a:p>
            <a:endParaRPr lang="en-US" dirty="0">
              <a:latin typeface="Arial Nova Light" panose="020B0304020202020204" pitchFamily="34" charset="0"/>
            </a:endParaRPr>
          </a:p>
          <a:p>
            <a:endParaRPr lang="en-US" dirty="0">
              <a:latin typeface="Arial Nova Light" panose="020B0304020202020204" pitchFamily="34" charset="0"/>
            </a:endParaRPr>
          </a:p>
          <a:p>
            <a:r>
              <a:rPr lang="en-US" dirty="0">
                <a:latin typeface="Arial Nova Light" panose="020B0304020202020204" pitchFamily="34" charset="0"/>
              </a:rPr>
              <a:t>During that same period, sales of fentanyl grew from 63,000 dosages to more than 1.3 million dosages (an increase of about 2,000%).</a:t>
            </a:r>
          </a:p>
          <a:p>
            <a:endParaRPr lang="en-US" dirty="0">
              <a:latin typeface="Arial Nova Light" panose="020B0304020202020204" pitchFamily="34" charset="0"/>
            </a:endParaRPr>
          </a:p>
        </p:txBody>
      </p:sp>
      <p:sp>
        <p:nvSpPr>
          <p:cNvPr id="5" name="Title 1">
            <a:extLst>
              <a:ext uri="{FF2B5EF4-FFF2-40B4-BE49-F238E27FC236}">
                <a16:creationId xmlns:a16="http://schemas.microsoft.com/office/drawing/2014/main" id="{D0186CBB-4E00-433C-99A1-B8FC1567C783}"/>
              </a:ext>
            </a:extLst>
          </p:cNvPr>
          <p:cNvSpPr txBox="1">
            <a:spLocks/>
          </p:cNvSpPr>
          <p:nvPr/>
        </p:nvSpPr>
        <p:spPr>
          <a:xfrm>
            <a:off x="7244862" y="243066"/>
            <a:ext cx="3104865" cy="813995"/>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a:solidFill>
                  <a:schemeClr val="accent2"/>
                </a:solidFill>
              </a:rPr>
              <a:t>Increased Sales</a:t>
            </a:r>
          </a:p>
        </p:txBody>
      </p:sp>
      <p:sp>
        <p:nvSpPr>
          <p:cNvPr id="6" name="Rectangle 5">
            <a:extLst>
              <a:ext uri="{FF2B5EF4-FFF2-40B4-BE49-F238E27FC236}">
                <a16:creationId xmlns:a16="http://schemas.microsoft.com/office/drawing/2014/main" id="{15AA537E-8645-42F7-8144-E381433EB975}"/>
              </a:ext>
            </a:extLst>
          </p:cNvPr>
          <p:cNvSpPr/>
          <p:nvPr/>
        </p:nvSpPr>
        <p:spPr>
          <a:xfrm>
            <a:off x="-2" y="228599"/>
            <a:ext cx="7244864"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DDBC6442-8776-416C-82A1-0E811D14EE2B}"/>
              </a:ext>
            </a:extLst>
          </p:cNvPr>
          <p:cNvSpPr txBox="1">
            <a:spLocks/>
          </p:cNvSpPr>
          <p:nvPr/>
        </p:nvSpPr>
        <p:spPr>
          <a:xfrm>
            <a:off x="838200" y="228743"/>
            <a:ext cx="6508847"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Rochester Drug Co-Operative:</a:t>
            </a:r>
          </a:p>
        </p:txBody>
      </p:sp>
      <p:sp>
        <p:nvSpPr>
          <p:cNvPr id="8" name="Rectangle 7">
            <a:extLst>
              <a:ext uri="{FF2B5EF4-FFF2-40B4-BE49-F238E27FC236}">
                <a16:creationId xmlns:a16="http://schemas.microsoft.com/office/drawing/2014/main" id="{E254D1FB-2234-4945-8360-05247EFBC900}"/>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Slide Number Placeholder 3">
            <a:extLst>
              <a:ext uri="{FF2B5EF4-FFF2-40B4-BE49-F238E27FC236}">
                <a16:creationId xmlns:a16="http://schemas.microsoft.com/office/drawing/2014/main" id="{4B244E3F-484C-4796-A343-62EB4F9257DD}"/>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25</a:t>
            </a:fld>
            <a:endParaRPr lang="en-US" b="1" i="1" dirty="0">
              <a:solidFill>
                <a:schemeClr val="bg1"/>
              </a:solidFill>
            </a:endParaRPr>
          </a:p>
        </p:txBody>
      </p:sp>
    </p:spTree>
    <p:extLst>
      <p:ext uri="{BB962C8B-B14F-4D97-AF65-F5344CB8AC3E}">
        <p14:creationId xmlns:p14="http://schemas.microsoft.com/office/powerpoint/2010/main" val="3007759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9A2CB-FFBF-458F-A186-21FC5592A3F7}"/>
              </a:ext>
            </a:extLst>
          </p:cNvPr>
          <p:cNvSpPr>
            <a:spLocks noGrp="1"/>
          </p:cNvSpPr>
          <p:nvPr>
            <p:ph idx="1"/>
          </p:nvPr>
        </p:nvSpPr>
        <p:spPr>
          <a:xfrm>
            <a:off x="1014632" y="1461420"/>
            <a:ext cx="10162735" cy="4659185"/>
          </a:xfrm>
        </p:spPr>
        <p:txBody>
          <a:bodyPr>
            <a:normAutofit fontScale="85000" lnSpcReduction="20000"/>
          </a:bodyPr>
          <a:lstStyle/>
          <a:p>
            <a:r>
              <a:rPr lang="en-US" dirty="0">
                <a:latin typeface="Arial Nova Light" panose="020B0304020202020204" pitchFamily="34" charset="0"/>
              </a:rPr>
              <a:t>On April 23, 2019, the Manhattan U.S. Attorney’s Office and the DEA announced criminal charges against RDC, </a:t>
            </a:r>
            <a:r>
              <a:rPr lang="en-US" dirty="0" err="1">
                <a:latin typeface="Arial Nova Light" panose="020B0304020202020204" pitchFamily="34" charset="0"/>
              </a:rPr>
              <a:t>Doud</a:t>
            </a:r>
            <a:r>
              <a:rPr lang="en-US" dirty="0">
                <a:latin typeface="Arial Nova Light" panose="020B0304020202020204" pitchFamily="34" charset="0"/>
              </a:rPr>
              <a:t>, and </a:t>
            </a:r>
            <a:r>
              <a:rPr lang="en-US" dirty="0" err="1">
                <a:latin typeface="Arial Nova Light" panose="020B0304020202020204" pitchFamily="34" charset="0"/>
              </a:rPr>
              <a:t>Pietruszewski</a:t>
            </a:r>
            <a:r>
              <a:rPr lang="en-US" dirty="0">
                <a:latin typeface="Arial Nova Light" panose="020B0304020202020204" pitchFamily="34" charset="0"/>
              </a:rPr>
              <a:t>, for unlawfully distributing oxycodone and fentanyl, conspiring to defraud the DEA, and failing to comply with its legal obligation to report thousands of suspicious orders of controlled substances to the DEA.</a:t>
            </a:r>
          </a:p>
          <a:p>
            <a:endParaRPr lang="en-US" sz="1600" dirty="0">
              <a:latin typeface="Arial Nova Light" panose="020B0304020202020204" pitchFamily="34" charset="0"/>
            </a:endParaRPr>
          </a:p>
          <a:p>
            <a:r>
              <a:rPr lang="en-US" dirty="0" err="1">
                <a:latin typeface="Arial Nova Light" panose="020B0304020202020204" pitchFamily="34" charset="0"/>
              </a:rPr>
              <a:t>Pietruszewski</a:t>
            </a:r>
            <a:r>
              <a:rPr lang="en-US" dirty="0">
                <a:latin typeface="Arial Nova Light" panose="020B0304020202020204" pitchFamily="34" charset="0"/>
              </a:rPr>
              <a:t> pled guilty to multiple conspiracy charges related to the distribution of a controlled substance, fraud, and failing to report suspicious sales.</a:t>
            </a:r>
          </a:p>
          <a:p>
            <a:endParaRPr lang="en-US" sz="1700" dirty="0">
              <a:latin typeface="Arial Nova Light" panose="020B0304020202020204" pitchFamily="34" charset="0"/>
            </a:endParaRPr>
          </a:p>
          <a:p>
            <a:r>
              <a:rPr lang="en-US" dirty="0" err="1">
                <a:latin typeface="Arial Nova Light" panose="020B0304020202020204" pitchFamily="34" charset="0"/>
              </a:rPr>
              <a:t>Doud</a:t>
            </a:r>
            <a:r>
              <a:rPr lang="en-US" dirty="0">
                <a:latin typeface="Arial Nova Light" panose="020B0304020202020204" pitchFamily="34" charset="0"/>
              </a:rPr>
              <a:t> was charged with conspiracy to distribute controlled substances and conspiracy to defraud the United States.</a:t>
            </a:r>
          </a:p>
          <a:p>
            <a:endParaRPr lang="en-US" sz="1700" dirty="0">
              <a:latin typeface="Arial Nova Light" panose="020B0304020202020204" pitchFamily="34" charset="0"/>
            </a:endParaRPr>
          </a:p>
          <a:p>
            <a:r>
              <a:rPr lang="en-US" dirty="0">
                <a:latin typeface="Arial Nova Light" panose="020B0304020202020204" pitchFamily="34" charset="0"/>
              </a:rPr>
              <a:t>If convicted, </a:t>
            </a:r>
            <a:r>
              <a:rPr lang="en-US" dirty="0" err="1">
                <a:latin typeface="Arial Nova Light" panose="020B0304020202020204" pitchFamily="34" charset="0"/>
              </a:rPr>
              <a:t>Doud</a:t>
            </a:r>
            <a:r>
              <a:rPr lang="en-US" dirty="0">
                <a:latin typeface="Arial Nova Light" panose="020B0304020202020204" pitchFamily="34" charset="0"/>
              </a:rPr>
              <a:t> could face up to life in prison for the conspiracy to distribute charges.</a:t>
            </a:r>
          </a:p>
        </p:txBody>
      </p:sp>
      <p:sp>
        <p:nvSpPr>
          <p:cNvPr id="5" name="Title 1">
            <a:extLst>
              <a:ext uri="{FF2B5EF4-FFF2-40B4-BE49-F238E27FC236}">
                <a16:creationId xmlns:a16="http://schemas.microsoft.com/office/drawing/2014/main" id="{6B14C9F8-4235-4D1D-B8A1-E97C21FFCE99}"/>
              </a:ext>
            </a:extLst>
          </p:cNvPr>
          <p:cNvSpPr txBox="1">
            <a:spLocks/>
          </p:cNvSpPr>
          <p:nvPr/>
        </p:nvSpPr>
        <p:spPr>
          <a:xfrm>
            <a:off x="7244862" y="-64341"/>
            <a:ext cx="3225621" cy="15294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i="1" dirty="0">
                <a:solidFill>
                  <a:schemeClr val="accent2"/>
                </a:solidFill>
              </a:rPr>
              <a:t>Criminal Charges Against the Company and its Execs</a:t>
            </a:r>
          </a:p>
        </p:txBody>
      </p:sp>
      <p:sp>
        <p:nvSpPr>
          <p:cNvPr id="6" name="Rectangle 5">
            <a:extLst>
              <a:ext uri="{FF2B5EF4-FFF2-40B4-BE49-F238E27FC236}">
                <a16:creationId xmlns:a16="http://schemas.microsoft.com/office/drawing/2014/main" id="{D04BECEF-FB7F-4174-9014-EA2CF4AF43C6}"/>
              </a:ext>
            </a:extLst>
          </p:cNvPr>
          <p:cNvSpPr/>
          <p:nvPr/>
        </p:nvSpPr>
        <p:spPr>
          <a:xfrm>
            <a:off x="-2" y="228599"/>
            <a:ext cx="7244864"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56788AA6-3535-419D-89CF-301FF4B7243B}"/>
              </a:ext>
            </a:extLst>
          </p:cNvPr>
          <p:cNvSpPr txBox="1">
            <a:spLocks/>
          </p:cNvSpPr>
          <p:nvPr/>
        </p:nvSpPr>
        <p:spPr>
          <a:xfrm>
            <a:off x="838200" y="228743"/>
            <a:ext cx="6508847"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Rochester Drug Co-Operative:</a:t>
            </a:r>
          </a:p>
        </p:txBody>
      </p:sp>
      <p:sp>
        <p:nvSpPr>
          <p:cNvPr id="8" name="Rectangle 7">
            <a:extLst>
              <a:ext uri="{FF2B5EF4-FFF2-40B4-BE49-F238E27FC236}">
                <a16:creationId xmlns:a16="http://schemas.microsoft.com/office/drawing/2014/main" id="{35E9B37B-FDEE-42E8-92DB-9E30F12880BA}"/>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Slide Number Placeholder 3">
            <a:extLst>
              <a:ext uri="{FF2B5EF4-FFF2-40B4-BE49-F238E27FC236}">
                <a16:creationId xmlns:a16="http://schemas.microsoft.com/office/drawing/2014/main" id="{E8E72CC1-F3C2-4C16-B2B0-41077ED73BF1}"/>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26</a:t>
            </a:fld>
            <a:endParaRPr lang="en-US" b="1" i="1" dirty="0">
              <a:solidFill>
                <a:schemeClr val="bg1"/>
              </a:solidFill>
            </a:endParaRPr>
          </a:p>
        </p:txBody>
      </p:sp>
    </p:spTree>
    <p:extLst>
      <p:ext uri="{BB962C8B-B14F-4D97-AF65-F5344CB8AC3E}">
        <p14:creationId xmlns:p14="http://schemas.microsoft.com/office/powerpoint/2010/main" val="3924149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9A2CB-FFBF-458F-A186-21FC5592A3F7}"/>
              </a:ext>
            </a:extLst>
          </p:cNvPr>
          <p:cNvSpPr>
            <a:spLocks noGrp="1"/>
          </p:cNvSpPr>
          <p:nvPr>
            <p:ph idx="1"/>
          </p:nvPr>
        </p:nvSpPr>
        <p:spPr>
          <a:xfrm>
            <a:off x="838200" y="1465122"/>
            <a:ext cx="10515600" cy="4753793"/>
          </a:xfrm>
        </p:spPr>
        <p:txBody>
          <a:bodyPr>
            <a:normAutofit fontScale="85000" lnSpcReduction="20000"/>
          </a:bodyPr>
          <a:lstStyle/>
          <a:p>
            <a:r>
              <a:rPr lang="en-US" dirty="0">
                <a:latin typeface="Arial Nova Light" panose="020B0304020202020204" pitchFamily="34" charset="0"/>
              </a:rPr>
              <a:t>“This prosecution is the first of its kind: executives of a pharmaceutical distributor and the distributor itself have been charged with drug trafficking, trafficking the same drugs that are fueling the opioid epidemic that is ravaging this country. Our Office will do everything in its power to combat this epidemic, from street-level dealers to the executives who illegally distribute drugs from their boardrooms.”</a:t>
            </a:r>
          </a:p>
          <a:p>
            <a:endParaRPr lang="en-US" sz="1900" dirty="0">
              <a:latin typeface="Arial Nova Light" panose="020B0304020202020204" pitchFamily="34" charset="0"/>
            </a:endParaRPr>
          </a:p>
          <a:p>
            <a:pPr marL="457200" lvl="1" indent="0">
              <a:buNone/>
            </a:pPr>
            <a:r>
              <a:rPr lang="en-US" dirty="0">
                <a:latin typeface="Arial Nova Light" panose="020B0304020202020204" pitchFamily="34" charset="0"/>
              </a:rPr>
              <a:t>U.S. Attorney Geoffrey S. Berman, Southern District of New York</a:t>
            </a:r>
          </a:p>
          <a:p>
            <a:pPr lvl="1"/>
            <a:endParaRPr lang="en-US" dirty="0">
              <a:latin typeface="Arial Nova Light" panose="020B0304020202020204" pitchFamily="34" charset="0"/>
            </a:endParaRPr>
          </a:p>
          <a:p>
            <a:r>
              <a:rPr lang="en-US" dirty="0">
                <a:latin typeface="Arial Nova Light" panose="020B0304020202020204" pitchFamily="34" charset="0"/>
              </a:rPr>
              <a:t>“Today’s charges should send shock waves throughout the pharmaceutical industry reminding them of their role as gatekeepers of prescription medication. The distribution of life-saving medication is paramount to public health; similarly, so is identifying rogue members of the pharmaceutical and medical fields whose diversion contributes to the record-breaking drug overdoses in America.”</a:t>
            </a:r>
          </a:p>
          <a:p>
            <a:endParaRPr lang="en-US" sz="1600" dirty="0">
              <a:latin typeface="Arial Nova Light" panose="020B0304020202020204" pitchFamily="34" charset="0"/>
            </a:endParaRPr>
          </a:p>
          <a:p>
            <a:pPr marL="457200" lvl="1" indent="0">
              <a:buNone/>
            </a:pPr>
            <a:r>
              <a:rPr lang="en-US" dirty="0">
                <a:latin typeface="Arial Nova Light" panose="020B0304020202020204" pitchFamily="34" charset="0"/>
              </a:rPr>
              <a:t>Ray Donovan, DEA Special Agent in Charge, New York Field Office</a:t>
            </a:r>
          </a:p>
        </p:txBody>
      </p:sp>
      <p:sp>
        <p:nvSpPr>
          <p:cNvPr id="4" name="Slide Number Placeholder 3">
            <a:extLst>
              <a:ext uri="{FF2B5EF4-FFF2-40B4-BE49-F238E27FC236}">
                <a16:creationId xmlns:a16="http://schemas.microsoft.com/office/drawing/2014/main" id="{4309A176-C0D4-4CA1-890B-5AA2A9823FA1}"/>
              </a:ext>
            </a:extLst>
          </p:cNvPr>
          <p:cNvSpPr>
            <a:spLocks noGrp="1"/>
          </p:cNvSpPr>
          <p:nvPr>
            <p:ph type="sldNum" sz="quarter" idx="12"/>
          </p:nvPr>
        </p:nvSpPr>
        <p:spPr/>
        <p:txBody>
          <a:bodyPr/>
          <a:lstStyle/>
          <a:p>
            <a:fld id="{C3AB06FF-B0ED-44A2-9576-7E9270512933}" type="slidenum">
              <a:rPr lang="en-US" smtClean="0"/>
              <a:t>27</a:t>
            </a:fld>
            <a:endParaRPr lang="en-US"/>
          </a:p>
        </p:txBody>
      </p:sp>
      <p:sp>
        <p:nvSpPr>
          <p:cNvPr id="6" name="Title 1">
            <a:extLst>
              <a:ext uri="{FF2B5EF4-FFF2-40B4-BE49-F238E27FC236}">
                <a16:creationId xmlns:a16="http://schemas.microsoft.com/office/drawing/2014/main" id="{94FF5574-B263-43BC-A089-476F6166A155}"/>
              </a:ext>
            </a:extLst>
          </p:cNvPr>
          <p:cNvSpPr txBox="1">
            <a:spLocks/>
          </p:cNvSpPr>
          <p:nvPr/>
        </p:nvSpPr>
        <p:spPr>
          <a:xfrm>
            <a:off x="7244862" y="-64341"/>
            <a:ext cx="3151275" cy="15294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i="1" dirty="0">
                <a:solidFill>
                  <a:schemeClr val="accent2"/>
                </a:solidFill>
              </a:rPr>
              <a:t>DOJ Statements Concerning the Criminal Charges</a:t>
            </a:r>
          </a:p>
        </p:txBody>
      </p:sp>
      <p:sp>
        <p:nvSpPr>
          <p:cNvPr id="7" name="Rectangle 6">
            <a:extLst>
              <a:ext uri="{FF2B5EF4-FFF2-40B4-BE49-F238E27FC236}">
                <a16:creationId xmlns:a16="http://schemas.microsoft.com/office/drawing/2014/main" id="{23FEB36A-2C27-46FD-AE5A-B7AD39F1B73B}"/>
              </a:ext>
            </a:extLst>
          </p:cNvPr>
          <p:cNvSpPr/>
          <p:nvPr/>
        </p:nvSpPr>
        <p:spPr>
          <a:xfrm>
            <a:off x="-2" y="228599"/>
            <a:ext cx="7244864"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6A016209-403B-42CA-AC78-D3F1F0BDF869}"/>
              </a:ext>
            </a:extLst>
          </p:cNvPr>
          <p:cNvSpPr txBox="1">
            <a:spLocks/>
          </p:cNvSpPr>
          <p:nvPr/>
        </p:nvSpPr>
        <p:spPr>
          <a:xfrm>
            <a:off x="838200" y="228743"/>
            <a:ext cx="6508847"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Rochester Drug Co-Operative:</a:t>
            </a:r>
          </a:p>
        </p:txBody>
      </p:sp>
      <p:sp>
        <p:nvSpPr>
          <p:cNvPr id="9" name="Rectangle 8">
            <a:extLst>
              <a:ext uri="{FF2B5EF4-FFF2-40B4-BE49-F238E27FC236}">
                <a16:creationId xmlns:a16="http://schemas.microsoft.com/office/drawing/2014/main" id="{E8862040-1126-4029-8443-5D6637459E02}"/>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10" name="Slide Number Placeholder 3">
            <a:extLst>
              <a:ext uri="{FF2B5EF4-FFF2-40B4-BE49-F238E27FC236}">
                <a16:creationId xmlns:a16="http://schemas.microsoft.com/office/drawing/2014/main" id="{6F14F741-49DF-4BDD-BD02-70576C12A7AA}"/>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27</a:t>
            </a:fld>
            <a:endParaRPr lang="en-US" b="1" i="1" dirty="0">
              <a:solidFill>
                <a:schemeClr val="bg1"/>
              </a:solidFill>
            </a:endParaRPr>
          </a:p>
        </p:txBody>
      </p:sp>
    </p:spTree>
    <p:extLst>
      <p:ext uri="{BB962C8B-B14F-4D97-AF65-F5344CB8AC3E}">
        <p14:creationId xmlns:p14="http://schemas.microsoft.com/office/powerpoint/2010/main" val="3183693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9A2CB-FFBF-458F-A186-21FC5592A3F7}"/>
              </a:ext>
            </a:extLst>
          </p:cNvPr>
          <p:cNvSpPr>
            <a:spLocks noGrp="1"/>
          </p:cNvSpPr>
          <p:nvPr>
            <p:ph idx="1"/>
          </p:nvPr>
        </p:nvSpPr>
        <p:spPr/>
        <p:txBody>
          <a:bodyPr/>
          <a:lstStyle/>
          <a:p>
            <a:r>
              <a:rPr lang="en-US" dirty="0">
                <a:latin typeface="Arial Nova Light" panose="020B0304020202020204" pitchFamily="34" charset="0"/>
              </a:rPr>
              <a:t>RDC entered into to a consent decree pursuant to which RDC agreed to accept responsibility for its conduct by making admissions, stipulating to the accuracy of a statement of facts, and paying a $20 million penalty.</a:t>
            </a:r>
          </a:p>
          <a:p>
            <a:endParaRPr lang="en-US" dirty="0">
              <a:latin typeface="Arial Nova Light" panose="020B0304020202020204" pitchFamily="34" charset="0"/>
            </a:endParaRPr>
          </a:p>
          <a:p>
            <a:r>
              <a:rPr lang="en-US" dirty="0">
                <a:latin typeface="Arial Nova Light" panose="020B0304020202020204" pitchFamily="34" charset="0"/>
              </a:rPr>
              <a:t>RDC also agreed to reform and enhance its Controlled Substances Act compliance program, and to submit to supervision by an Independent Monitor.</a:t>
            </a:r>
          </a:p>
          <a:p>
            <a:endParaRPr lang="en-US" dirty="0">
              <a:latin typeface="Arial Nova Light" panose="020B0304020202020204" pitchFamily="34" charset="0"/>
            </a:endParaRPr>
          </a:p>
        </p:txBody>
      </p:sp>
      <p:sp>
        <p:nvSpPr>
          <p:cNvPr id="6" name="Title 1">
            <a:extLst>
              <a:ext uri="{FF2B5EF4-FFF2-40B4-BE49-F238E27FC236}">
                <a16:creationId xmlns:a16="http://schemas.microsoft.com/office/drawing/2014/main" id="{A42F5A8C-FB30-47AD-9D10-0EC386E97AFE}"/>
              </a:ext>
            </a:extLst>
          </p:cNvPr>
          <p:cNvSpPr txBox="1">
            <a:spLocks/>
          </p:cNvSpPr>
          <p:nvPr/>
        </p:nvSpPr>
        <p:spPr>
          <a:xfrm>
            <a:off x="7260493" y="-128992"/>
            <a:ext cx="3402054" cy="15294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i="1" dirty="0">
                <a:solidFill>
                  <a:schemeClr val="accent2"/>
                </a:solidFill>
              </a:rPr>
              <a:t>Settlement of Criminal Charges</a:t>
            </a:r>
          </a:p>
        </p:txBody>
      </p:sp>
      <p:sp>
        <p:nvSpPr>
          <p:cNvPr id="7" name="Rectangle 6">
            <a:extLst>
              <a:ext uri="{FF2B5EF4-FFF2-40B4-BE49-F238E27FC236}">
                <a16:creationId xmlns:a16="http://schemas.microsoft.com/office/drawing/2014/main" id="{D5427FF5-82DC-485A-AE8D-942451485476}"/>
              </a:ext>
            </a:extLst>
          </p:cNvPr>
          <p:cNvSpPr/>
          <p:nvPr/>
        </p:nvSpPr>
        <p:spPr>
          <a:xfrm>
            <a:off x="-2" y="228599"/>
            <a:ext cx="7244864"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3DD08856-9C86-493A-9BB2-8E23AAB252D0}"/>
              </a:ext>
            </a:extLst>
          </p:cNvPr>
          <p:cNvSpPr txBox="1">
            <a:spLocks/>
          </p:cNvSpPr>
          <p:nvPr/>
        </p:nvSpPr>
        <p:spPr>
          <a:xfrm>
            <a:off x="838200" y="228743"/>
            <a:ext cx="6508847"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Rochester Drug Co-Operative:</a:t>
            </a:r>
          </a:p>
        </p:txBody>
      </p:sp>
      <p:sp>
        <p:nvSpPr>
          <p:cNvPr id="9" name="Rectangle 8">
            <a:extLst>
              <a:ext uri="{FF2B5EF4-FFF2-40B4-BE49-F238E27FC236}">
                <a16:creationId xmlns:a16="http://schemas.microsoft.com/office/drawing/2014/main" id="{18E1765D-AEE5-422E-9B1D-BB3E99CE6CE4}"/>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10" name="Slide Number Placeholder 3">
            <a:extLst>
              <a:ext uri="{FF2B5EF4-FFF2-40B4-BE49-F238E27FC236}">
                <a16:creationId xmlns:a16="http://schemas.microsoft.com/office/drawing/2014/main" id="{63F7CD72-0FA8-470D-93B6-B62809134650}"/>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28</a:t>
            </a:fld>
            <a:endParaRPr lang="en-US" b="1" i="1" dirty="0">
              <a:solidFill>
                <a:schemeClr val="bg1"/>
              </a:solidFill>
            </a:endParaRPr>
          </a:p>
        </p:txBody>
      </p:sp>
    </p:spTree>
    <p:extLst>
      <p:ext uri="{BB962C8B-B14F-4D97-AF65-F5344CB8AC3E}">
        <p14:creationId xmlns:p14="http://schemas.microsoft.com/office/powerpoint/2010/main" val="3871255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9A2CB-FFBF-458F-A186-21FC5592A3F7}"/>
              </a:ext>
            </a:extLst>
          </p:cNvPr>
          <p:cNvSpPr>
            <a:spLocks noGrp="1"/>
          </p:cNvSpPr>
          <p:nvPr>
            <p:ph idx="1"/>
          </p:nvPr>
        </p:nvSpPr>
        <p:spPr>
          <a:xfrm>
            <a:off x="838200" y="2092751"/>
            <a:ext cx="10515600" cy="4084212"/>
          </a:xfrm>
        </p:spPr>
        <p:txBody>
          <a:bodyPr>
            <a:normAutofit/>
          </a:bodyPr>
          <a:lstStyle/>
          <a:p>
            <a:r>
              <a:rPr lang="en-US" dirty="0">
                <a:latin typeface="Arial Nova Light" panose="020B0304020202020204" pitchFamily="34" charset="0"/>
              </a:rPr>
              <a:t>RDC’s Board of Directors is also obligated to establish a Controlled Substances Compliance Committee (“CSCC”).</a:t>
            </a:r>
          </a:p>
          <a:p>
            <a:endParaRPr lang="en-US" dirty="0">
              <a:latin typeface="Arial Nova Light" panose="020B0304020202020204" pitchFamily="34" charset="0"/>
            </a:endParaRPr>
          </a:p>
          <a:p>
            <a:r>
              <a:rPr lang="en-US" dirty="0">
                <a:latin typeface="Arial Nova Light" panose="020B0304020202020204" pitchFamily="34" charset="0"/>
              </a:rPr>
              <a:t>The CSCC is required to report regularly to RDC’s Board of Directors on compliance issues, and to regularly review reports from the government’s Independent Monitor.</a:t>
            </a:r>
          </a:p>
          <a:p>
            <a:endParaRPr lang="en-US" dirty="0">
              <a:latin typeface="Arial Nova Light" panose="020B0304020202020204" pitchFamily="34" charset="0"/>
            </a:endParaRPr>
          </a:p>
          <a:p>
            <a:endParaRPr lang="en-US" dirty="0">
              <a:latin typeface="Arial Nova Light" panose="020B0304020202020204" pitchFamily="34" charset="0"/>
            </a:endParaRPr>
          </a:p>
        </p:txBody>
      </p:sp>
      <p:sp>
        <p:nvSpPr>
          <p:cNvPr id="5" name="Title 1">
            <a:extLst>
              <a:ext uri="{FF2B5EF4-FFF2-40B4-BE49-F238E27FC236}">
                <a16:creationId xmlns:a16="http://schemas.microsoft.com/office/drawing/2014/main" id="{4152A4CF-0091-4BA3-B850-5249C3712A41}"/>
              </a:ext>
            </a:extLst>
          </p:cNvPr>
          <p:cNvSpPr txBox="1">
            <a:spLocks/>
          </p:cNvSpPr>
          <p:nvPr/>
        </p:nvSpPr>
        <p:spPr>
          <a:xfrm>
            <a:off x="7244862" y="13747"/>
            <a:ext cx="3402054" cy="15294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i="1" dirty="0">
                <a:solidFill>
                  <a:schemeClr val="accent2"/>
                </a:solidFill>
              </a:rPr>
              <a:t>Settlement of Criminal Charges</a:t>
            </a:r>
            <a:r>
              <a:rPr lang="en-US" sz="3600" i="1" dirty="0"/>
              <a:t> </a:t>
            </a:r>
            <a:r>
              <a:rPr lang="en-US" sz="2000" b="1" i="1" dirty="0">
                <a:solidFill>
                  <a:schemeClr val="accent2"/>
                </a:solidFill>
              </a:rPr>
              <a:t>(</a:t>
            </a:r>
            <a:r>
              <a:rPr lang="en-US" sz="2000" b="1" i="1" dirty="0" err="1">
                <a:solidFill>
                  <a:schemeClr val="accent2"/>
                </a:solidFill>
              </a:rPr>
              <a:t>con’t</a:t>
            </a:r>
            <a:r>
              <a:rPr lang="en-US" sz="2000" b="1" i="1" dirty="0">
                <a:solidFill>
                  <a:schemeClr val="accent2"/>
                </a:solidFill>
              </a:rPr>
              <a:t>.)</a:t>
            </a:r>
            <a:endParaRPr lang="en-US" sz="3600" b="1" i="1" dirty="0">
              <a:solidFill>
                <a:schemeClr val="accent2"/>
              </a:solidFill>
            </a:endParaRPr>
          </a:p>
        </p:txBody>
      </p:sp>
      <p:sp>
        <p:nvSpPr>
          <p:cNvPr id="6" name="Rectangle 5">
            <a:extLst>
              <a:ext uri="{FF2B5EF4-FFF2-40B4-BE49-F238E27FC236}">
                <a16:creationId xmlns:a16="http://schemas.microsoft.com/office/drawing/2014/main" id="{714B5BCB-6A28-4CC3-B4DC-939CFDC66B32}"/>
              </a:ext>
            </a:extLst>
          </p:cNvPr>
          <p:cNvSpPr/>
          <p:nvPr/>
        </p:nvSpPr>
        <p:spPr>
          <a:xfrm>
            <a:off x="-2" y="228599"/>
            <a:ext cx="7244864"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904E2625-EDED-406C-89BB-5964BD9DDBBC}"/>
              </a:ext>
            </a:extLst>
          </p:cNvPr>
          <p:cNvSpPr txBox="1">
            <a:spLocks/>
          </p:cNvSpPr>
          <p:nvPr/>
        </p:nvSpPr>
        <p:spPr>
          <a:xfrm>
            <a:off x="838200" y="228743"/>
            <a:ext cx="6508847"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Rochester Drug Co-Operative:</a:t>
            </a:r>
          </a:p>
        </p:txBody>
      </p:sp>
      <p:sp>
        <p:nvSpPr>
          <p:cNvPr id="8" name="Rectangle 7">
            <a:extLst>
              <a:ext uri="{FF2B5EF4-FFF2-40B4-BE49-F238E27FC236}">
                <a16:creationId xmlns:a16="http://schemas.microsoft.com/office/drawing/2014/main" id="{970F5EC3-2631-4F23-963A-093621463370}"/>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Slide Number Placeholder 3">
            <a:extLst>
              <a:ext uri="{FF2B5EF4-FFF2-40B4-BE49-F238E27FC236}">
                <a16:creationId xmlns:a16="http://schemas.microsoft.com/office/drawing/2014/main" id="{25E87172-C596-4D54-B331-7553D7A14407}"/>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29</a:t>
            </a:fld>
            <a:endParaRPr lang="en-US" b="1" i="1" dirty="0">
              <a:solidFill>
                <a:schemeClr val="bg1"/>
              </a:solidFill>
            </a:endParaRPr>
          </a:p>
        </p:txBody>
      </p:sp>
    </p:spTree>
    <p:extLst>
      <p:ext uri="{BB962C8B-B14F-4D97-AF65-F5344CB8AC3E}">
        <p14:creationId xmlns:p14="http://schemas.microsoft.com/office/powerpoint/2010/main" val="3972989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CFC0367-B561-4B81-A8E2-94315191F43F}"/>
              </a:ext>
            </a:extLst>
          </p:cNvPr>
          <p:cNvSpPr/>
          <p:nvPr/>
        </p:nvSpPr>
        <p:spPr>
          <a:xfrm>
            <a:off x="0" y="228599"/>
            <a:ext cx="5923128"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D79B75E-64CC-4F2E-B6A4-422428A5F124}"/>
              </a:ext>
            </a:extLst>
          </p:cNvPr>
          <p:cNvSpPr>
            <a:spLocks noGrp="1"/>
          </p:cNvSpPr>
          <p:nvPr>
            <p:ph type="title"/>
          </p:nvPr>
        </p:nvSpPr>
        <p:spPr>
          <a:xfrm>
            <a:off x="902108" y="238833"/>
            <a:ext cx="10515600" cy="748245"/>
          </a:xfrm>
        </p:spPr>
        <p:txBody>
          <a:bodyPr>
            <a:normAutofit/>
          </a:bodyPr>
          <a:lstStyle/>
          <a:p>
            <a:r>
              <a:rPr lang="en-US" b="1" i="1" cap="small" spc="300" dirty="0">
                <a:solidFill>
                  <a:schemeClr val="accent1">
                    <a:lumMod val="50000"/>
                  </a:schemeClr>
                </a:solidFill>
                <a:latin typeface="Arial Narrow" panose="020B0606020202030204" pitchFamily="34" charset="0"/>
              </a:rPr>
              <a:t>Scenario</a:t>
            </a:r>
          </a:p>
        </p:txBody>
      </p:sp>
      <p:sp>
        <p:nvSpPr>
          <p:cNvPr id="3" name="Content Placeholder 2">
            <a:extLst>
              <a:ext uri="{FF2B5EF4-FFF2-40B4-BE49-F238E27FC236}">
                <a16:creationId xmlns:a16="http://schemas.microsoft.com/office/drawing/2014/main" id="{865AEC6A-0A75-4385-B084-309235416B5A}"/>
              </a:ext>
            </a:extLst>
          </p:cNvPr>
          <p:cNvSpPr>
            <a:spLocks noGrp="1"/>
          </p:cNvSpPr>
          <p:nvPr>
            <p:ph idx="1"/>
          </p:nvPr>
        </p:nvSpPr>
        <p:spPr>
          <a:xfrm>
            <a:off x="1067368" y="1337480"/>
            <a:ext cx="10057263" cy="4798539"/>
          </a:xfrm>
        </p:spPr>
        <p:txBody>
          <a:bodyPr>
            <a:normAutofit lnSpcReduction="10000"/>
          </a:bodyPr>
          <a:lstStyle/>
          <a:p>
            <a:r>
              <a:rPr lang="en-US" dirty="0">
                <a:latin typeface="Arial Nova Light" panose="020B0304020202020204" pitchFamily="34" charset="0"/>
              </a:rPr>
              <a:t>You are an in-house or outside counsel for a pharmaceutical company or drug distributor that produces and/or distributes opioid pain medicines.</a:t>
            </a:r>
          </a:p>
          <a:p>
            <a:pPr marL="0" indent="0">
              <a:buNone/>
            </a:pPr>
            <a:endParaRPr lang="en-US" dirty="0">
              <a:latin typeface="Arial Nova Light" panose="020B0304020202020204" pitchFamily="34" charset="0"/>
            </a:endParaRPr>
          </a:p>
          <a:p>
            <a:r>
              <a:rPr lang="en-US" dirty="0">
                <a:latin typeface="Arial Nova Light" panose="020B0304020202020204" pitchFamily="34" charset="0"/>
              </a:rPr>
              <a:t>Competing pharmaceutical and distribution companies have been facing increasing scrutiny and legal actions related to their production and distribution of similar opioids.</a:t>
            </a:r>
          </a:p>
          <a:p>
            <a:pPr marL="0" indent="0">
              <a:buNone/>
            </a:pPr>
            <a:endParaRPr lang="en-US" dirty="0">
              <a:latin typeface="Arial Nova Light" panose="020B0304020202020204" pitchFamily="34" charset="0"/>
            </a:endParaRPr>
          </a:p>
          <a:p>
            <a:pPr lvl="1"/>
            <a:r>
              <a:rPr lang="en-US" dirty="0">
                <a:latin typeface="Arial Nova Light" panose="020B0304020202020204" pitchFamily="34" charset="0"/>
              </a:rPr>
              <a:t>Civil and, in some cases, even criminal charges have been brought against certain companies and their executives.</a:t>
            </a:r>
          </a:p>
          <a:p>
            <a:pPr lvl="1"/>
            <a:endParaRPr lang="en-US" dirty="0">
              <a:latin typeface="Arial Nova Light" panose="020B0304020202020204" pitchFamily="34" charset="0"/>
            </a:endParaRPr>
          </a:p>
          <a:p>
            <a:r>
              <a:rPr lang="en-US" dirty="0">
                <a:latin typeface="Arial Nova Light" panose="020B0304020202020204" pitchFamily="34" charset="0"/>
              </a:rPr>
              <a:t>How do you protect your company from facing the same fate?</a:t>
            </a:r>
          </a:p>
        </p:txBody>
      </p:sp>
      <p:sp>
        <p:nvSpPr>
          <p:cNvPr id="6" name="Rectangle 5">
            <a:extLst>
              <a:ext uri="{FF2B5EF4-FFF2-40B4-BE49-F238E27FC236}">
                <a16:creationId xmlns:a16="http://schemas.microsoft.com/office/drawing/2014/main" id="{3BDAF2B8-F218-44BF-869B-42788B8B70DA}"/>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7" name="Slide Number Placeholder 3">
            <a:extLst>
              <a:ext uri="{FF2B5EF4-FFF2-40B4-BE49-F238E27FC236}">
                <a16:creationId xmlns:a16="http://schemas.microsoft.com/office/drawing/2014/main" id="{E7BE51A6-D6D2-4A75-A01D-8DC5670A45B3}"/>
              </a:ext>
            </a:extLst>
          </p:cNvPr>
          <p:cNvSpPr txBox="1">
            <a:spLocks/>
          </p:cNvSpPr>
          <p:nvPr/>
        </p:nvSpPr>
        <p:spPr>
          <a:xfrm>
            <a:off x="10696783" y="346020"/>
            <a:ext cx="39464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3</a:t>
            </a:fld>
            <a:endParaRPr lang="en-US" b="1" i="1" dirty="0">
              <a:solidFill>
                <a:schemeClr val="bg1"/>
              </a:solidFill>
            </a:endParaRPr>
          </a:p>
        </p:txBody>
      </p:sp>
    </p:spTree>
    <p:extLst>
      <p:ext uri="{BB962C8B-B14F-4D97-AF65-F5344CB8AC3E}">
        <p14:creationId xmlns:p14="http://schemas.microsoft.com/office/powerpoint/2010/main" val="2934796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9A2CB-FFBF-458F-A186-21FC5592A3F7}"/>
              </a:ext>
            </a:extLst>
          </p:cNvPr>
          <p:cNvSpPr>
            <a:spLocks noGrp="1"/>
          </p:cNvSpPr>
          <p:nvPr>
            <p:ph idx="1"/>
          </p:nvPr>
        </p:nvSpPr>
        <p:spPr>
          <a:xfrm>
            <a:off x="838200" y="1696825"/>
            <a:ext cx="10515600" cy="4480138"/>
          </a:xfrm>
        </p:spPr>
        <p:txBody>
          <a:bodyPr>
            <a:normAutofit fontScale="85000" lnSpcReduction="20000"/>
          </a:bodyPr>
          <a:lstStyle/>
          <a:p>
            <a:r>
              <a:rPr lang="en-US" dirty="0">
                <a:latin typeface="Arial Nova Light" panose="020B0304020202020204" pitchFamily="34" charset="0"/>
              </a:rPr>
              <a:t>RDC is required to establish a Controlled Substances Monitoring Program (“CSMP”) designed to prevent and detect violations of the Controlled Substances Act.</a:t>
            </a:r>
          </a:p>
          <a:p>
            <a:endParaRPr lang="en-US" sz="1600" dirty="0">
              <a:latin typeface="Arial Nova Light" panose="020B0304020202020204" pitchFamily="34" charset="0"/>
            </a:endParaRPr>
          </a:p>
          <a:p>
            <a:r>
              <a:rPr lang="en-US" dirty="0">
                <a:latin typeface="Arial Nova Light" panose="020B0304020202020204" pitchFamily="34" charset="0"/>
              </a:rPr>
              <a:t>Under the CSMP, RDC is required to review and enhance its methodology for detecting potentially suspicious orders from pharmacy customers.</a:t>
            </a:r>
          </a:p>
          <a:p>
            <a:endParaRPr lang="en-US" sz="1600" dirty="0">
              <a:latin typeface="Arial Nova Light" panose="020B0304020202020204" pitchFamily="34" charset="0"/>
            </a:endParaRPr>
          </a:p>
          <a:p>
            <a:pPr lvl="1"/>
            <a:r>
              <a:rPr lang="en-US" dirty="0">
                <a:latin typeface="Arial Nova Light" panose="020B0304020202020204" pitchFamily="34" charset="0"/>
              </a:rPr>
              <a:t>RDC is prohibited from fulfilling any orders that exceed a customer’s legitimate order threshold without conducting a thorough and diligent investigation to determine whether the order is suspicious and must be reported to the DEA.</a:t>
            </a:r>
          </a:p>
          <a:p>
            <a:pPr lvl="1"/>
            <a:endParaRPr lang="en-US" sz="1500" dirty="0">
              <a:latin typeface="Arial Nova Light" panose="020B0304020202020204" pitchFamily="34" charset="0"/>
            </a:endParaRPr>
          </a:p>
          <a:p>
            <a:r>
              <a:rPr lang="en-US" dirty="0">
                <a:latin typeface="Arial Nova Light" panose="020B0304020202020204" pitchFamily="34" charset="0"/>
              </a:rPr>
              <a:t>The Controlled Substances Compliance Committee must also review RDC’s CSMP requirements, and every two years recommend to the Board any necessary updates to systems or procedures to ensure that the CSMP remains current and in compliance with all federal and state regulations.</a:t>
            </a:r>
          </a:p>
          <a:p>
            <a:endParaRPr lang="en-US" dirty="0">
              <a:latin typeface="Arial Nova Light" panose="020B0304020202020204" pitchFamily="34" charset="0"/>
            </a:endParaRPr>
          </a:p>
          <a:p>
            <a:endParaRPr lang="en-US" dirty="0">
              <a:latin typeface="Arial Nova Light" panose="020B0304020202020204" pitchFamily="34" charset="0"/>
            </a:endParaRPr>
          </a:p>
          <a:p>
            <a:endParaRPr lang="en-US" dirty="0">
              <a:latin typeface="Arial Nova Light" panose="020B0304020202020204" pitchFamily="34" charset="0"/>
            </a:endParaRPr>
          </a:p>
        </p:txBody>
      </p:sp>
      <p:sp>
        <p:nvSpPr>
          <p:cNvPr id="6" name="Title 1">
            <a:extLst>
              <a:ext uri="{FF2B5EF4-FFF2-40B4-BE49-F238E27FC236}">
                <a16:creationId xmlns:a16="http://schemas.microsoft.com/office/drawing/2014/main" id="{8B17FFD6-2A21-4BE5-A16D-1CDF898810F2}"/>
              </a:ext>
            </a:extLst>
          </p:cNvPr>
          <p:cNvSpPr txBox="1">
            <a:spLocks/>
          </p:cNvSpPr>
          <p:nvPr/>
        </p:nvSpPr>
        <p:spPr>
          <a:xfrm>
            <a:off x="7244862" y="13747"/>
            <a:ext cx="3402054" cy="15294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i="1" dirty="0">
                <a:solidFill>
                  <a:schemeClr val="accent2"/>
                </a:solidFill>
              </a:rPr>
              <a:t>Settlement of Criminal Charges</a:t>
            </a:r>
            <a:r>
              <a:rPr lang="en-US" sz="3600" i="1" dirty="0"/>
              <a:t> </a:t>
            </a:r>
            <a:r>
              <a:rPr lang="en-US" sz="2000" b="1" i="1" dirty="0">
                <a:solidFill>
                  <a:schemeClr val="accent2"/>
                </a:solidFill>
              </a:rPr>
              <a:t>(</a:t>
            </a:r>
            <a:r>
              <a:rPr lang="en-US" sz="2000" b="1" i="1" dirty="0" err="1">
                <a:solidFill>
                  <a:schemeClr val="accent2"/>
                </a:solidFill>
              </a:rPr>
              <a:t>con’t</a:t>
            </a:r>
            <a:r>
              <a:rPr lang="en-US" sz="2000" b="1" i="1" dirty="0">
                <a:solidFill>
                  <a:schemeClr val="accent2"/>
                </a:solidFill>
              </a:rPr>
              <a:t>.)</a:t>
            </a:r>
            <a:endParaRPr lang="en-US" sz="3600" b="1" i="1" dirty="0">
              <a:solidFill>
                <a:schemeClr val="accent2"/>
              </a:solidFill>
            </a:endParaRPr>
          </a:p>
        </p:txBody>
      </p:sp>
      <p:sp>
        <p:nvSpPr>
          <p:cNvPr id="7" name="Rectangle 6">
            <a:extLst>
              <a:ext uri="{FF2B5EF4-FFF2-40B4-BE49-F238E27FC236}">
                <a16:creationId xmlns:a16="http://schemas.microsoft.com/office/drawing/2014/main" id="{4B0B08C8-57D4-4F7B-A094-5C2999403FF6}"/>
              </a:ext>
            </a:extLst>
          </p:cNvPr>
          <p:cNvSpPr/>
          <p:nvPr/>
        </p:nvSpPr>
        <p:spPr>
          <a:xfrm>
            <a:off x="-2" y="228599"/>
            <a:ext cx="7244864"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45604ACA-773E-4F08-A4CB-431FA8C7E4A0}"/>
              </a:ext>
            </a:extLst>
          </p:cNvPr>
          <p:cNvSpPr txBox="1">
            <a:spLocks/>
          </p:cNvSpPr>
          <p:nvPr/>
        </p:nvSpPr>
        <p:spPr>
          <a:xfrm>
            <a:off x="838200" y="228743"/>
            <a:ext cx="6508847"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Rochester Drug Co-Operative:</a:t>
            </a:r>
          </a:p>
        </p:txBody>
      </p:sp>
      <p:sp>
        <p:nvSpPr>
          <p:cNvPr id="9" name="Rectangle 8">
            <a:extLst>
              <a:ext uri="{FF2B5EF4-FFF2-40B4-BE49-F238E27FC236}">
                <a16:creationId xmlns:a16="http://schemas.microsoft.com/office/drawing/2014/main" id="{F53DFD3E-8DC5-40AC-9E72-9279796BB7F4}"/>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10" name="Slide Number Placeholder 3">
            <a:extLst>
              <a:ext uri="{FF2B5EF4-FFF2-40B4-BE49-F238E27FC236}">
                <a16:creationId xmlns:a16="http://schemas.microsoft.com/office/drawing/2014/main" id="{E57D7E64-82FA-4BEB-995E-EEE08DD2547B}"/>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30</a:t>
            </a:fld>
            <a:endParaRPr lang="en-US" b="1" i="1" dirty="0">
              <a:solidFill>
                <a:schemeClr val="bg1"/>
              </a:solidFill>
            </a:endParaRPr>
          </a:p>
        </p:txBody>
      </p:sp>
    </p:spTree>
    <p:extLst>
      <p:ext uri="{BB962C8B-B14F-4D97-AF65-F5344CB8AC3E}">
        <p14:creationId xmlns:p14="http://schemas.microsoft.com/office/powerpoint/2010/main" val="1082894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2B622-A8C3-42A6-81DA-36D4CF18C6AA}"/>
              </a:ext>
            </a:extLst>
          </p:cNvPr>
          <p:cNvSpPr/>
          <p:nvPr/>
        </p:nvSpPr>
        <p:spPr>
          <a:xfrm>
            <a:off x="0" y="2131645"/>
            <a:ext cx="12192000" cy="259470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8904096-563E-4791-92F7-4F28DE3E5A6B}"/>
              </a:ext>
            </a:extLst>
          </p:cNvPr>
          <p:cNvSpPr>
            <a:spLocks noGrp="1"/>
          </p:cNvSpPr>
          <p:nvPr>
            <p:ph type="title"/>
          </p:nvPr>
        </p:nvSpPr>
        <p:spPr>
          <a:xfrm>
            <a:off x="2625383" y="2766217"/>
            <a:ext cx="6941234" cy="1325563"/>
          </a:xfrm>
        </p:spPr>
        <p:txBody>
          <a:bodyPr/>
          <a:lstStyle/>
          <a:p>
            <a:pPr algn="ctr"/>
            <a:r>
              <a:rPr lang="en-US" b="1" i="1" cap="small" spc="300" dirty="0">
                <a:solidFill>
                  <a:schemeClr val="accent1">
                    <a:lumMod val="50000"/>
                  </a:schemeClr>
                </a:solidFill>
                <a:latin typeface="Arial Narrow" panose="020B0606020202030204" pitchFamily="34" charset="0"/>
              </a:rPr>
              <a:t>THE MIAMI-LUKEN CASE</a:t>
            </a:r>
          </a:p>
        </p:txBody>
      </p:sp>
      <p:sp>
        <p:nvSpPr>
          <p:cNvPr id="7" name="Rectangle 6">
            <a:extLst>
              <a:ext uri="{FF2B5EF4-FFF2-40B4-BE49-F238E27FC236}">
                <a16:creationId xmlns:a16="http://schemas.microsoft.com/office/drawing/2014/main" id="{269BBBD7-299C-4E88-953C-2888CE434332}"/>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8" name="Slide Number Placeholder 3">
            <a:extLst>
              <a:ext uri="{FF2B5EF4-FFF2-40B4-BE49-F238E27FC236}">
                <a16:creationId xmlns:a16="http://schemas.microsoft.com/office/drawing/2014/main" id="{A78244E8-5042-425A-BF9C-06A8E4FE6898}"/>
              </a:ext>
            </a:extLst>
          </p:cNvPr>
          <p:cNvSpPr txBox="1">
            <a:spLocks/>
          </p:cNvSpPr>
          <p:nvPr/>
        </p:nvSpPr>
        <p:spPr>
          <a:xfrm>
            <a:off x="10597553" y="285504"/>
            <a:ext cx="59310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31</a:t>
            </a:fld>
            <a:endParaRPr lang="en-US" b="1" i="1" dirty="0">
              <a:solidFill>
                <a:schemeClr val="bg1"/>
              </a:solidFill>
            </a:endParaRPr>
          </a:p>
        </p:txBody>
      </p:sp>
    </p:spTree>
    <p:extLst>
      <p:ext uri="{BB962C8B-B14F-4D97-AF65-F5344CB8AC3E}">
        <p14:creationId xmlns:p14="http://schemas.microsoft.com/office/powerpoint/2010/main" val="2983328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75E3E-8D41-43CC-8310-8BBA2E8E9F28}"/>
              </a:ext>
            </a:extLst>
          </p:cNvPr>
          <p:cNvSpPr>
            <a:spLocks noGrp="1"/>
          </p:cNvSpPr>
          <p:nvPr>
            <p:ph type="title"/>
          </p:nvPr>
        </p:nvSpPr>
        <p:spPr>
          <a:xfrm>
            <a:off x="4945677" y="342920"/>
            <a:ext cx="3537253" cy="732934"/>
          </a:xfrm>
        </p:spPr>
        <p:txBody>
          <a:bodyPr>
            <a:normAutofit/>
          </a:bodyPr>
          <a:lstStyle/>
          <a:p>
            <a:r>
              <a:rPr lang="en-US" sz="4000" b="1" i="1" dirty="0">
                <a:solidFill>
                  <a:schemeClr val="accent2"/>
                </a:solidFill>
              </a:rPr>
              <a:t>Background</a:t>
            </a:r>
          </a:p>
        </p:txBody>
      </p:sp>
      <p:sp>
        <p:nvSpPr>
          <p:cNvPr id="3" name="Content Placeholder 2">
            <a:extLst>
              <a:ext uri="{FF2B5EF4-FFF2-40B4-BE49-F238E27FC236}">
                <a16:creationId xmlns:a16="http://schemas.microsoft.com/office/drawing/2014/main" id="{3A39A2CB-FFBF-458F-A186-21FC5592A3F7}"/>
              </a:ext>
            </a:extLst>
          </p:cNvPr>
          <p:cNvSpPr>
            <a:spLocks noGrp="1"/>
          </p:cNvSpPr>
          <p:nvPr>
            <p:ph idx="1"/>
          </p:nvPr>
        </p:nvSpPr>
        <p:spPr>
          <a:xfrm>
            <a:off x="823774" y="1451652"/>
            <a:ext cx="10544451" cy="4587314"/>
          </a:xfrm>
        </p:spPr>
        <p:txBody>
          <a:bodyPr>
            <a:normAutofit fontScale="92500" lnSpcReduction="10000"/>
          </a:bodyPr>
          <a:lstStyle/>
          <a:p>
            <a:r>
              <a:rPr lang="en-US" dirty="0">
                <a:latin typeface="Arial Nova Light" panose="020B0304020202020204" pitchFamily="34" charset="0"/>
              </a:rPr>
              <a:t>Miami-</a:t>
            </a:r>
            <a:r>
              <a:rPr lang="en-US" dirty="0" err="1">
                <a:latin typeface="Arial Nova Light" panose="020B0304020202020204" pitchFamily="34" charset="0"/>
              </a:rPr>
              <a:t>Luken</a:t>
            </a:r>
            <a:r>
              <a:rPr lang="en-US" dirty="0">
                <a:latin typeface="Arial Nova Light" panose="020B0304020202020204" pitchFamily="34" charset="0"/>
              </a:rPr>
              <a:t> Inc. was a drug distribution company located near Dayton, Ohio which supplied pharmaceuticals to more than 200 pharmacies in Ohio, West Virginia, Indiana and Tennessee.</a:t>
            </a:r>
          </a:p>
          <a:p>
            <a:endParaRPr lang="en-US" dirty="0">
              <a:latin typeface="Arial Nova Light" panose="020B0304020202020204" pitchFamily="34" charset="0"/>
            </a:endParaRPr>
          </a:p>
          <a:p>
            <a:r>
              <a:rPr lang="en-US" dirty="0">
                <a:latin typeface="Arial Nova Light" panose="020B0304020202020204" pitchFamily="34" charset="0"/>
              </a:rPr>
              <a:t>From 2008 until 2015, the company generated more than $173 million in sales per year.</a:t>
            </a:r>
          </a:p>
          <a:p>
            <a:pPr marL="0" indent="0">
              <a:buNone/>
            </a:pPr>
            <a:endParaRPr lang="en-US" dirty="0">
              <a:latin typeface="Arial Nova Light" panose="020B0304020202020204" pitchFamily="34" charset="0"/>
            </a:endParaRPr>
          </a:p>
          <a:p>
            <a:pPr lvl="1"/>
            <a:r>
              <a:rPr lang="en-US" dirty="0">
                <a:latin typeface="Arial Nova Light" panose="020B0304020202020204" pitchFamily="34" charset="0"/>
              </a:rPr>
              <a:t>More than 70% of the profits came from wholesale drug distribution.</a:t>
            </a:r>
          </a:p>
          <a:p>
            <a:endParaRPr lang="en-US" dirty="0">
              <a:latin typeface="Arial Nova Light" panose="020B0304020202020204" pitchFamily="34" charset="0"/>
            </a:endParaRPr>
          </a:p>
          <a:p>
            <a:r>
              <a:rPr lang="en-US" dirty="0">
                <a:latin typeface="Arial Nova Light" panose="020B0304020202020204" pitchFamily="34" charset="0"/>
              </a:rPr>
              <a:t>In January 2019, Miami-</a:t>
            </a:r>
            <a:r>
              <a:rPr lang="en-US" dirty="0" err="1">
                <a:latin typeface="Arial Nova Light" panose="020B0304020202020204" pitchFamily="34" charset="0"/>
              </a:rPr>
              <a:t>Luken</a:t>
            </a:r>
            <a:r>
              <a:rPr lang="en-US" dirty="0">
                <a:latin typeface="Arial Nova Light" panose="020B0304020202020204" pitchFamily="34" charset="0"/>
              </a:rPr>
              <a:t> announced it would be shutting down operations after facing mounting lawsuits and the DEA’s efforts to revoke its licenses.</a:t>
            </a:r>
          </a:p>
          <a:p>
            <a:endParaRPr lang="en-US" dirty="0">
              <a:latin typeface="Arial Nova Light" panose="020B0304020202020204" pitchFamily="34" charset="0"/>
            </a:endParaRPr>
          </a:p>
        </p:txBody>
      </p:sp>
      <p:sp>
        <p:nvSpPr>
          <p:cNvPr id="6" name="Rectangle 5">
            <a:extLst>
              <a:ext uri="{FF2B5EF4-FFF2-40B4-BE49-F238E27FC236}">
                <a16:creationId xmlns:a16="http://schemas.microsoft.com/office/drawing/2014/main" id="{595131FC-C5BA-4185-AB24-C08983E89EBA}"/>
              </a:ext>
            </a:extLst>
          </p:cNvPr>
          <p:cNvSpPr/>
          <p:nvPr/>
        </p:nvSpPr>
        <p:spPr>
          <a:xfrm>
            <a:off x="0" y="335266"/>
            <a:ext cx="4797083"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4B2146F8-81E7-4610-8BED-784F527FF436}"/>
              </a:ext>
            </a:extLst>
          </p:cNvPr>
          <p:cNvSpPr txBox="1">
            <a:spLocks/>
          </p:cNvSpPr>
          <p:nvPr/>
        </p:nvSpPr>
        <p:spPr>
          <a:xfrm>
            <a:off x="809349" y="302390"/>
            <a:ext cx="3987733"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Miami-</a:t>
            </a:r>
            <a:r>
              <a:rPr lang="en-US" sz="4000" b="1" i="1" cap="small" dirty="0" err="1">
                <a:solidFill>
                  <a:schemeClr val="accent1">
                    <a:lumMod val="50000"/>
                  </a:schemeClr>
                </a:solidFill>
                <a:latin typeface="Arial Narrow" panose="020B0606020202030204" pitchFamily="34" charset="0"/>
              </a:rPr>
              <a:t>Luken</a:t>
            </a:r>
            <a:r>
              <a:rPr lang="en-US" sz="4000" b="1" i="1" cap="small" dirty="0">
                <a:solidFill>
                  <a:schemeClr val="accent1">
                    <a:lumMod val="50000"/>
                  </a:schemeClr>
                </a:solidFill>
                <a:latin typeface="Arial Narrow" panose="020B0606020202030204" pitchFamily="34" charset="0"/>
              </a:rPr>
              <a:t> Inc.: </a:t>
            </a:r>
          </a:p>
        </p:txBody>
      </p:sp>
      <p:sp>
        <p:nvSpPr>
          <p:cNvPr id="8" name="Rectangle 7">
            <a:extLst>
              <a:ext uri="{FF2B5EF4-FFF2-40B4-BE49-F238E27FC236}">
                <a16:creationId xmlns:a16="http://schemas.microsoft.com/office/drawing/2014/main" id="{8C57F56A-B0B2-489B-9F73-0453FEAF7A78}"/>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Slide Number Placeholder 3">
            <a:extLst>
              <a:ext uri="{FF2B5EF4-FFF2-40B4-BE49-F238E27FC236}">
                <a16:creationId xmlns:a16="http://schemas.microsoft.com/office/drawing/2014/main" id="{AF4E251E-5403-4D7D-9215-4F9581B67811}"/>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32</a:t>
            </a:fld>
            <a:endParaRPr lang="en-US" b="1" i="1" dirty="0">
              <a:solidFill>
                <a:schemeClr val="bg1"/>
              </a:solidFill>
            </a:endParaRPr>
          </a:p>
        </p:txBody>
      </p:sp>
    </p:spTree>
    <p:extLst>
      <p:ext uri="{BB962C8B-B14F-4D97-AF65-F5344CB8AC3E}">
        <p14:creationId xmlns:p14="http://schemas.microsoft.com/office/powerpoint/2010/main" val="3252402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9A2CB-FFBF-458F-A186-21FC5592A3F7}"/>
              </a:ext>
            </a:extLst>
          </p:cNvPr>
          <p:cNvSpPr>
            <a:spLocks noGrp="1"/>
          </p:cNvSpPr>
          <p:nvPr>
            <p:ph idx="1"/>
          </p:nvPr>
        </p:nvSpPr>
        <p:spPr>
          <a:xfrm>
            <a:off x="838200" y="1197203"/>
            <a:ext cx="10515600" cy="5300312"/>
          </a:xfrm>
        </p:spPr>
        <p:txBody>
          <a:bodyPr>
            <a:normAutofit/>
          </a:bodyPr>
          <a:lstStyle/>
          <a:p>
            <a:r>
              <a:rPr lang="en-US" dirty="0"/>
              <a:t>On July 18, 2019, a federal grand jury in the Southern District of Ohio charged Miami-</a:t>
            </a:r>
            <a:r>
              <a:rPr lang="en-US" dirty="0" err="1"/>
              <a:t>Luken</a:t>
            </a:r>
            <a:r>
              <a:rPr lang="en-US" dirty="0"/>
              <a:t>, its former president, Anthony </a:t>
            </a:r>
            <a:r>
              <a:rPr lang="en-US" dirty="0" err="1"/>
              <a:t>Rattini</a:t>
            </a:r>
            <a:r>
              <a:rPr lang="en-US" dirty="0"/>
              <a:t>, its former Chief Compliance Officer, James Barclay, and two pharmacists, with conspiring to distribute controlled substances.</a:t>
            </a:r>
          </a:p>
          <a:p>
            <a:endParaRPr lang="en-US" dirty="0"/>
          </a:p>
          <a:p>
            <a:endParaRPr lang="en-US" dirty="0"/>
          </a:p>
          <a:p>
            <a:r>
              <a:rPr lang="en-US" dirty="0"/>
              <a:t>According to the indictment Miami-</a:t>
            </a:r>
            <a:r>
              <a:rPr lang="en-US" dirty="0" err="1"/>
              <a:t>Luken</a:t>
            </a:r>
            <a:r>
              <a:rPr lang="en-US" dirty="0"/>
              <a:t> and its executives sought to enrich themselves by distributing millions of doses of painkillers to doctors and pharmacies in rural Appalachia, where the opioid epidemic was at its peak.</a:t>
            </a:r>
          </a:p>
        </p:txBody>
      </p:sp>
      <p:sp>
        <p:nvSpPr>
          <p:cNvPr id="5" name="Title 1">
            <a:extLst>
              <a:ext uri="{FF2B5EF4-FFF2-40B4-BE49-F238E27FC236}">
                <a16:creationId xmlns:a16="http://schemas.microsoft.com/office/drawing/2014/main" id="{E782AF3F-343B-4E98-9E28-0F06E37AE426}"/>
              </a:ext>
            </a:extLst>
          </p:cNvPr>
          <p:cNvSpPr txBox="1">
            <a:spLocks/>
          </p:cNvSpPr>
          <p:nvPr/>
        </p:nvSpPr>
        <p:spPr>
          <a:xfrm>
            <a:off x="4945677" y="342920"/>
            <a:ext cx="4015443" cy="73293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a:solidFill>
                  <a:schemeClr val="accent2"/>
                </a:solidFill>
              </a:rPr>
              <a:t>Criminal Charges</a:t>
            </a:r>
          </a:p>
        </p:txBody>
      </p:sp>
      <p:sp>
        <p:nvSpPr>
          <p:cNvPr id="6" name="Rectangle 5">
            <a:extLst>
              <a:ext uri="{FF2B5EF4-FFF2-40B4-BE49-F238E27FC236}">
                <a16:creationId xmlns:a16="http://schemas.microsoft.com/office/drawing/2014/main" id="{10F57E2D-71DA-4E12-8CBE-0B20D5F55C7E}"/>
              </a:ext>
            </a:extLst>
          </p:cNvPr>
          <p:cNvSpPr/>
          <p:nvPr/>
        </p:nvSpPr>
        <p:spPr>
          <a:xfrm>
            <a:off x="0" y="335266"/>
            <a:ext cx="4797083"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FCDA9215-E137-45AD-9B54-37E560E10178}"/>
              </a:ext>
            </a:extLst>
          </p:cNvPr>
          <p:cNvSpPr txBox="1">
            <a:spLocks/>
          </p:cNvSpPr>
          <p:nvPr/>
        </p:nvSpPr>
        <p:spPr>
          <a:xfrm>
            <a:off x="809349" y="302390"/>
            <a:ext cx="3987733"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Miami-</a:t>
            </a:r>
            <a:r>
              <a:rPr lang="en-US" sz="4000" b="1" i="1" cap="small" dirty="0" err="1">
                <a:solidFill>
                  <a:schemeClr val="accent1">
                    <a:lumMod val="50000"/>
                  </a:schemeClr>
                </a:solidFill>
                <a:latin typeface="Arial Narrow" panose="020B0606020202030204" pitchFamily="34" charset="0"/>
              </a:rPr>
              <a:t>Luken</a:t>
            </a:r>
            <a:r>
              <a:rPr lang="en-US" sz="4000" b="1" i="1" cap="small" dirty="0">
                <a:solidFill>
                  <a:schemeClr val="accent1">
                    <a:lumMod val="50000"/>
                  </a:schemeClr>
                </a:solidFill>
                <a:latin typeface="Arial Narrow" panose="020B0606020202030204" pitchFamily="34" charset="0"/>
              </a:rPr>
              <a:t> Inc.: </a:t>
            </a:r>
          </a:p>
        </p:txBody>
      </p:sp>
      <p:sp>
        <p:nvSpPr>
          <p:cNvPr id="8" name="Rectangle 7">
            <a:extLst>
              <a:ext uri="{FF2B5EF4-FFF2-40B4-BE49-F238E27FC236}">
                <a16:creationId xmlns:a16="http://schemas.microsoft.com/office/drawing/2014/main" id="{D7CA2795-38B2-4E03-8EA0-4C063A6BCE8E}"/>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Slide Number Placeholder 3">
            <a:extLst>
              <a:ext uri="{FF2B5EF4-FFF2-40B4-BE49-F238E27FC236}">
                <a16:creationId xmlns:a16="http://schemas.microsoft.com/office/drawing/2014/main" id="{61A1070C-8783-48AA-9855-FEBCF44099B0}"/>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33</a:t>
            </a:fld>
            <a:endParaRPr lang="en-US" b="1" i="1" dirty="0">
              <a:solidFill>
                <a:schemeClr val="bg1"/>
              </a:solidFill>
            </a:endParaRPr>
          </a:p>
        </p:txBody>
      </p:sp>
    </p:spTree>
    <p:extLst>
      <p:ext uri="{BB962C8B-B14F-4D97-AF65-F5344CB8AC3E}">
        <p14:creationId xmlns:p14="http://schemas.microsoft.com/office/powerpoint/2010/main" val="8509760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9A2CB-FFBF-458F-A186-21FC5592A3F7}"/>
              </a:ext>
            </a:extLst>
          </p:cNvPr>
          <p:cNvSpPr>
            <a:spLocks noGrp="1"/>
          </p:cNvSpPr>
          <p:nvPr>
            <p:ph idx="1"/>
          </p:nvPr>
        </p:nvSpPr>
        <p:spPr>
          <a:xfrm>
            <a:off x="1069145" y="1491608"/>
            <a:ext cx="10284655" cy="4754880"/>
          </a:xfrm>
        </p:spPr>
        <p:txBody>
          <a:bodyPr>
            <a:normAutofit fontScale="92500" lnSpcReduction="10000"/>
          </a:bodyPr>
          <a:lstStyle/>
          <a:p>
            <a:r>
              <a:rPr lang="en-US" dirty="0">
                <a:latin typeface="Arial Nova Light" panose="020B0304020202020204" pitchFamily="34" charset="0"/>
              </a:rPr>
              <a:t>Miami-</a:t>
            </a:r>
            <a:r>
              <a:rPr lang="en-US" dirty="0" err="1">
                <a:latin typeface="Arial Nova Light" panose="020B0304020202020204" pitchFamily="34" charset="0"/>
              </a:rPr>
              <a:t>Luken</a:t>
            </a:r>
            <a:r>
              <a:rPr lang="en-US" dirty="0">
                <a:latin typeface="Arial Nova Light" panose="020B0304020202020204" pitchFamily="34" charset="0"/>
              </a:rPr>
              <a:t> and its executives continued to distribute millions of pills to pharmacies even after being advised by the DEA of the company’s responsibility as a wholesaler to ensure that drugs were not being diverted, and to report suspicious orders.</a:t>
            </a:r>
          </a:p>
          <a:p>
            <a:endParaRPr lang="en-US" dirty="0">
              <a:latin typeface="Arial Nova Light" panose="020B0304020202020204" pitchFamily="34" charset="0"/>
            </a:endParaRPr>
          </a:p>
          <a:p>
            <a:r>
              <a:rPr lang="en-US" dirty="0">
                <a:latin typeface="Arial Nova Light" panose="020B0304020202020204" pitchFamily="34" charset="0"/>
              </a:rPr>
              <a:t>Miami-</a:t>
            </a:r>
            <a:r>
              <a:rPr lang="en-US" dirty="0" err="1">
                <a:latin typeface="Arial Nova Light" panose="020B0304020202020204" pitchFamily="34" charset="0"/>
              </a:rPr>
              <a:t>Luken’s</a:t>
            </a:r>
            <a:r>
              <a:rPr lang="en-US" dirty="0">
                <a:latin typeface="Arial Nova Light" panose="020B0304020202020204" pitchFamily="34" charset="0"/>
              </a:rPr>
              <a:t> Chief Compliance Officer, Barclay, and founder, </a:t>
            </a:r>
            <a:r>
              <a:rPr lang="en-US" dirty="0" err="1">
                <a:latin typeface="Arial Nova Light" panose="020B0304020202020204" pitchFamily="34" charset="0"/>
              </a:rPr>
              <a:t>Rattini</a:t>
            </a:r>
            <a:r>
              <a:rPr lang="en-US" dirty="0">
                <a:latin typeface="Arial Nova Light" panose="020B0304020202020204" pitchFamily="34" charset="0"/>
              </a:rPr>
              <a:t>, allegedly ignored obvious signs of abuse by its customers.</a:t>
            </a:r>
          </a:p>
          <a:p>
            <a:pPr marL="0" indent="0">
              <a:buNone/>
            </a:pPr>
            <a:endParaRPr lang="en-US" dirty="0">
              <a:latin typeface="Arial Nova Light" panose="020B0304020202020204" pitchFamily="34" charset="0"/>
            </a:endParaRPr>
          </a:p>
          <a:p>
            <a:r>
              <a:rPr lang="en-US" dirty="0">
                <a:latin typeface="Arial Nova Light" panose="020B0304020202020204" pitchFamily="34" charset="0"/>
              </a:rPr>
              <a:t>For example, Barclay and </a:t>
            </a:r>
            <a:r>
              <a:rPr lang="en-US" dirty="0" err="1">
                <a:latin typeface="Arial Nova Light" panose="020B0304020202020204" pitchFamily="34" charset="0"/>
              </a:rPr>
              <a:t>Rattini</a:t>
            </a:r>
            <a:r>
              <a:rPr lang="en-US" dirty="0">
                <a:latin typeface="Arial Nova Light" panose="020B0304020202020204" pitchFamily="34" charset="0"/>
              </a:rPr>
              <a:t> ignored red flags, and Miami-</a:t>
            </a:r>
            <a:r>
              <a:rPr lang="en-US" dirty="0" err="1">
                <a:latin typeface="Arial Nova Light" panose="020B0304020202020204" pitchFamily="34" charset="0"/>
              </a:rPr>
              <a:t>Luken</a:t>
            </a:r>
            <a:r>
              <a:rPr lang="en-US" dirty="0">
                <a:latin typeface="Arial Nova Light" panose="020B0304020202020204" pitchFamily="34" charset="0"/>
              </a:rPr>
              <a:t> distributed more than 2.3 million oxycodone pills and 2.6 million hydrocodone pills to a pharmacy located in one small town of only 1,394 people.</a:t>
            </a:r>
          </a:p>
        </p:txBody>
      </p:sp>
      <p:sp>
        <p:nvSpPr>
          <p:cNvPr id="5" name="Title 1">
            <a:extLst>
              <a:ext uri="{FF2B5EF4-FFF2-40B4-BE49-F238E27FC236}">
                <a16:creationId xmlns:a16="http://schemas.microsoft.com/office/drawing/2014/main" id="{65A72B2B-DDA6-4E5F-AEB6-4EFCD6676DA3}"/>
              </a:ext>
            </a:extLst>
          </p:cNvPr>
          <p:cNvSpPr txBox="1">
            <a:spLocks/>
          </p:cNvSpPr>
          <p:nvPr/>
        </p:nvSpPr>
        <p:spPr>
          <a:xfrm>
            <a:off x="4945676" y="245814"/>
            <a:ext cx="4690693" cy="1020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i="1" dirty="0">
                <a:solidFill>
                  <a:schemeClr val="accent2"/>
                </a:solidFill>
              </a:rPr>
              <a:t>Criminal Charges Against CCO and Founder</a:t>
            </a:r>
          </a:p>
        </p:txBody>
      </p:sp>
      <p:sp>
        <p:nvSpPr>
          <p:cNvPr id="6" name="Rectangle 5">
            <a:extLst>
              <a:ext uri="{FF2B5EF4-FFF2-40B4-BE49-F238E27FC236}">
                <a16:creationId xmlns:a16="http://schemas.microsoft.com/office/drawing/2014/main" id="{552D6334-59A4-4C73-9466-143F1071B53F}"/>
              </a:ext>
            </a:extLst>
          </p:cNvPr>
          <p:cNvSpPr/>
          <p:nvPr/>
        </p:nvSpPr>
        <p:spPr>
          <a:xfrm>
            <a:off x="0" y="335266"/>
            <a:ext cx="4797083"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26DFB7E5-A3FC-4C5D-999E-03F2B7431165}"/>
              </a:ext>
            </a:extLst>
          </p:cNvPr>
          <p:cNvSpPr txBox="1">
            <a:spLocks/>
          </p:cNvSpPr>
          <p:nvPr/>
        </p:nvSpPr>
        <p:spPr>
          <a:xfrm>
            <a:off x="809349" y="302390"/>
            <a:ext cx="3987733"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Miami-</a:t>
            </a:r>
            <a:r>
              <a:rPr lang="en-US" sz="4000" b="1" i="1" cap="small" dirty="0" err="1">
                <a:solidFill>
                  <a:schemeClr val="accent1">
                    <a:lumMod val="50000"/>
                  </a:schemeClr>
                </a:solidFill>
                <a:latin typeface="Arial Narrow" panose="020B0606020202030204" pitchFamily="34" charset="0"/>
              </a:rPr>
              <a:t>Luken</a:t>
            </a:r>
            <a:r>
              <a:rPr lang="en-US" sz="4000" b="1" i="1" cap="small" dirty="0">
                <a:solidFill>
                  <a:schemeClr val="accent1">
                    <a:lumMod val="50000"/>
                  </a:schemeClr>
                </a:solidFill>
                <a:latin typeface="Arial Narrow" panose="020B0606020202030204" pitchFamily="34" charset="0"/>
              </a:rPr>
              <a:t> Inc.: </a:t>
            </a:r>
          </a:p>
        </p:txBody>
      </p:sp>
      <p:sp>
        <p:nvSpPr>
          <p:cNvPr id="8" name="Rectangle 7">
            <a:extLst>
              <a:ext uri="{FF2B5EF4-FFF2-40B4-BE49-F238E27FC236}">
                <a16:creationId xmlns:a16="http://schemas.microsoft.com/office/drawing/2014/main" id="{760D7347-E12A-4F03-B760-271B97AA989D}"/>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Slide Number Placeholder 3">
            <a:extLst>
              <a:ext uri="{FF2B5EF4-FFF2-40B4-BE49-F238E27FC236}">
                <a16:creationId xmlns:a16="http://schemas.microsoft.com/office/drawing/2014/main" id="{73AB8689-1602-420D-BFBF-A05DBB98D46F}"/>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34</a:t>
            </a:fld>
            <a:endParaRPr lang="en-US" b="1" i="1" dirty="0">
              <a:solidFill>
                <a:schemeClr val="bg1"/>
              </a:solidFill>
            </a:endParaRPr>
          </a:p>
        </p:txBody>
      </p:sp>
    </p:spTree>
    <p:extLst>
      <p:ext uri="{BB962C8B-B14F-4D97-AF65-F5344CB8AC3E}">
        <p14:creationId xmlns:p14="http://schemas.microsoft.com/office/powerpoint/2010/main" val="20799124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A973B29-4CC0-493E-A796-218AA73C6A04}"/>
              </a:ext>
            </a:extLst>
          </p:cNvPr>
          <p:cNvSpPr/>
          <p:nvPr/>
        </p:nvSpPr>
        <p:spPr>
          <a:xfrm>
            <a:off x="0" y="2131645"/>
            <a:ext cx="12192000" cy="259470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7C09B83C-3683-4587-9170-05F494382BB9}"/>
              </a:ext>
            </a:extLst>
          </p:cNvPr>
          <p:cNvSpPr txBox="1">
            <a:spLocks/>
          </p:cNvSpPr>
          <p:nvPr/>
        </p:nvSpPr>
        <p:spPr>
          <a:xfrm>
            <a:off x="2625383" y="2766217"/>
            <a:ext cx="694123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i="1" cap="small" spc="300" dirty="0">
                <a:solidFill>
                  <a:schemeClr val="accent1">
                    <a:lumMod val="50000"/>
                  </a:schemeClr>
                </a:solidFill>
                <a:latin typeface="Arial Narrow" panose="020B0606020202030204" pitchFamily="34" charset="0"/>
              </a:rPr>
              <a:t>KEY TAKEAWAYS</a:t>
            </a:r>
          </a:p>
        </p:txBody>
      </p:sp>
      <p:sp>
        <p:nvSpPr>
          <p:cNvPr id="7" name="Rectangle 6">
            <a:extLst>
              <a:ext uri="{FF2B5EF4-FFF2-40B4-BE49-F238E27FC236}">
                <a16:creationId xmlns:a16="http://schemas.microsoft.com/office/drawing/2014/main" id="{E300BF7B-62F0-45CB-A8C9-946F1FCB481D}"/>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8" name="Slide Number Placeholder 3">
            <a:extLst>
              <a:ext uri="{FF2B5EF4-FFF2-40B4-BE49-F238E27FC236}">
                <a16:creationId xmlns:a16="http://schemas.microsoft.com/office/drawing/2014/main" id="{2D99E830-FBFD-4669-AD96-B19C94178AFF}"/>
              </a:ext>
            </a:extLst>
          </p:cNvPr>
          <p:cNvSpPr txBox="1">
            <a:spLocks/>
          </p:cNvSpPr>
          <p:nvPr/>
        </p:nvSpPr>
        <p:spPr>
          <a:xfrm>
            <a:off x="10597553" y="285504"/>
            <a:ext cx="59310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35</a:t>
            </a:fld>
            <a:endParaRPr lang="en-US" b="1" i="1" dirty="0">
              <a:solidFill>
                <a:schemeClr val="bg1"/>
              </a:solidFill>
            </a:endParaRPr>
          </a:p>
        </p:txBody>
      </p:sp>
    </p:spTree>
    <p:extLst>
      <p:ext uri="{BB962C8B-B14F-4D97-AF65-F5344CB8AC3E}">
        <p14:creationId xmlns:p14="http://schemas.microsoft.com/office/powerpoint/2010/main" val="26332350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08D2A2-EC1E-4CAD-A24D-1A22E2AE360C}"/>
              </a:ext>
            </a:extLst>
          </p:cNvPr>
          <p:cNvSpPr>
            <a:spLocks noGrp="1"/>
          </p:cNvSpPr>
          <p:nvPr>
            <p:ph idx="1"/>
          </p:nvPr>
        </p:nvSpPr>
        <p:spPr>
          <a:xfrm>
            <a:off x="838200" y="1578260"/>
            <a:ext cx="10515600" cy="4725311"/>
          </a:xfrm>
        </p:spPr>
        <p:txBody>
          <a:bodyPr>
            <a:normAutofit/>
          </a:bodyPr>
          <a:lstStyle/>
          <a:p>
            <a:r>
              <a:rPr lang="en-US" dirty="0">
                <a:latin typeface="Arial Nova Light" panose="020B0304020202020204" pitchFamily="34" charset="0"/>
              </a:rPr>
              <a:t>The Government is actively investigating and prosecuting pharmaceutical companies and drug distribution companies and their executives for their roles in the opioid crisis.</a:t>
            </a:r>
          </a:p>
          <a:p>
            <a:pPr marL="0" indent="0">
              <a:buNone/>
            </a:pPr>
            <a:endParaRPr lang="en-US" dirty="0">
              <a:latin typeface="Arial Nova Light" panose="020B0304020202020204" pitchFamily="34" charset="0"/>
            </a:endParaRPr>
          </a:p>
          <a:p>
            <a:r>
              <a:rPr lang="en-US" dirty="0">
                <a:latin typeface="Arial Nova Light" panose="020B0304020202020204" pitchFamily="34" charset="0"/>
              </a:rPr>
              <a:t>Thus, pharmaceutical and drug distribution companies should act now to ensure that they are in compliance with all federal laws and regulations concerning the production, marketing, and distribution of opioid painkillers.</a:t>
            </a:r>
          </a:p>
        </p:txBody>
      </p:sp>
      <p:sp>
        <p:nvSpPr>
          <p:cNvPr id="5" name="Title 1">
            <a:extLst>
              <a:ext uri="{FF2B5EF4-FFF2-40B4-BE49-F238E27FC236}">
                <a16:creationId xmlns:a16="http://schemas.microsoft.com/office/drawing/2014/main" id="{2CE45482-2E20-4864-9FA1-51BF8C28C600}"/>
              </a:ext>
            </a:extLst>
          </p:cNvPr>
          <p:cNvSpPr txBox="1">
            <a:spLocks/>
          </p:cNvSpPr>
          <p:nvPr/>
        </p:nvSpPr>
        <p:spPr>
          <a:xfrm>
            <a:off x="4937031" y="136525"/>
            <a:ext cx="4915776" cy="12662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a:solidFill>
                  <a:schemeClr val="accent2"/>
                </a:solidFill>
              </a:rPr>
              <a:t>The Time to Act is Now</a:t>
            </a:r>
          </a:p>
        </p:txBody>
      </p:sp>
      <p:sp>
        <p:nvSpPr>
          <p:cNvPr id="6" name="Rectangle 5">
            <a:extLst>
              <a:ext uri="{FF2B5EF4-FFF2-40B4-BE49-F238E27FC236}">
                <a16:creationId xmlns:a16="http://schemas.microsoft.com/office/drawing/2014/main" id="{26B29BEC-B1DD-404A-A8FD-554E452D8D91}"/>
              </a:ext>
            </a:extLst>
          </p:cNvPr>
          <p:cNvSpPr/>
          <p:nvPr/>
        </p:nvSpPr>
        <p:spPr>
          <a:xfrm>
            <a:off x="0" y="335266"/>
            <a:ext cx="4797083"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214A3F40-100A-49F1-8CCA-6830AE60C0E7}"/>
              </a:ext>
            </a:extLst>
          </p:cNvPr>
          <p:cNvSpPr txBox="1">
            <a:spLocks/>
          </p:cNvSpPr>
          <p:nvPr/>
        </p:nvSpPr>
        <p:spPr>
          <a:xfrm>
            <a:off x="902108" y="302390"/>
            <a:ext cx="3894974"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Key Takeaways:</a:t>
            </a:r>
          </a:p>
        </p:txBody>
      </p:sp>
      <p:sp>
        <p:nvSpPr>
          <p:cNvPr id="8" name="Rectangle 7">
            <a:extLst>
              <a:ext uri="{FF2B5EF4-FFF2-40B4-BE49-F238E27FC236}">
                <a16:creationId xmlns:a16="http://schemas.microsoft.com/office/drawing/2014/main" id="{6EE4A4A7-E768-4A3B-ABB0-1B4B2C01C3BF}"/>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Slide Number Placeholder 3">
            <a:extLst>
              <a:ext uri="{FF2B5EF4-FFF2-40B4-BE49-F238E27FC236}">
                <a16:creationId xmlns:a16="http://schemas.microsoft.com/office/drawing/2014/main" id="{7A408237-9B09-4BAA-81BD-ABFC0705D997}"/>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36</a:t>
            </a:fld>
            <a:endParaRPr lang="en-US" b="1" i="1" dirty="0">
              <a:solidFill>
                <a:schemeClr val="bg1"/>
              </a:solidFill>
            </a:endParaRPr>
          </a:p>
        </p:txBody>
      </p:sp>
    </p:spTree>
    <p:extLst>
      <p:ext uri="{BB962C8B-B14F-4D97-AF65-F5344CB8AC3E}">
        <p14:creationId xmlns:p14="http://schemas.microsoft.com/office/powerpoint/2010/main" val="12697714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08D2A2-EC1E-4CAD-A24D-1A22E2AE360C}"/>
              </a:ext>
            </a:extLst>
          </p:cNvPr>
          <p:cNvSpPr>
            <a:spLocks noGrp="1"/>
          </p:cNvSpPr>
          <p:nvPr>
            <p:ph idx="1"/>
          </p:nvPr>
        </p:nvSpPr>
        <p:spPr/>
        <p:txBody>
          <a:bodyPr>
            <a:normAutofit/>
          </a:bodyPr>
          <a:lstStyle/>
          <a:p>
            <a:r>
              <a:rPr lang="en-US" dirty="0">
                <a:latin typeface="Arial Nova Light" panose="020B0304020202020204" pitchFamily="34" charset="0"/>
              </a:rPr>
              <a:t>Pharmaceutical companies should by now certainly be aware that payments to treating physicians or medical providers can lead to serious consequences.</a:t>
            </a:r>
          </a:p>
          <a:p>
            <a:pPr marL="0" indent="0">
              <a:buNone/>
            </a:pPr>
            <a:endParaRPr lang="en-US" dirty="0">
              <a:latin typeface="Arial Nova Light" panose="020B0304020202020204" pitchFamily="34" charset="0"/>
            </a:endParaRPr>
          </a:p>
          <a:p>
            <a:r>
              <a:rPr lang="en-US" dirty="0">
                <a:latin typeface="Arial Nova Light" panose="020B0304020202020204" pitchFamily="34" charset="0"/>
              </a:rPr>
              <a:t>Prosecutors and regulators can easily determine when “consulting” or “speaker programs” are actually designed to improperly compensate physicians and medical providers for prescriptions and referrals.</a:t>
            </a:r>
          </a:p>
          <a:p>
            <a:endParaRPr lang="en-US" dirty="0">
              <a:latin typeface="Arial Nova Light" panose="020B0304020202020204" pitchFamily="34" charset="0"/>
            </a:endParaRPr>
          </a:p>
        </p:txBody>
      </p:sp>
      <p:sp>
        <p:nvSpPr>
          <p:cNvPr id="5" name="Title 1">
            <a:extLst>
              <a:ext uri="{FF2B5EF4-FFF2-40B4-BE49-F238E27FC236}">
                <a16:creationId xmlns:a16="http://schemas.microsoft.com/office/drawing/2014/main" id="{3C56D2C3-3173-43FF-B612-0095CD4AA2AF}"/>
              </a:ext>
            </a:extLst>
          </p:cNvPr>
          <p:cNvSpPr txBox="1">
            <a:spLocks/>
          </p:cNvSpPr>
          <p:nvPr/>
        </p:nvSpPr>
        <p:spPr>
          <a:xfrm>
            <a:off x="4937031" y="136525"/>
            <a:ext cx="4915776" cy="12662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i="1" dirty="0">
                <a:solidFill>
                  <a:schemeClr val="accent2"/>
                </a:solidFill>
              </a:rPr>
              <a:t>Payments to Physicians Must Be Legitimate</a:t>
            </a:r>
          </a:p>
        </p:txBody>
      </p:sp>
      <p:sp>
        <p:nvSpPr>
          <p:cNvPr id="6" name="Rectangle 5">
            <a:extLst>
              <a:ext uri="{FF2B5EF4-FFF2-40B4-BE49-F238E27FC236}">
                <a16:creationId xmlns:a16="http://schemas.microsoft.com/office/drawing/2014/main" id="{D392571C-B318-450E-AC53-B1DB4712491D}"/>
              </a:ext>
            </a:extLst>
          </p:cNvPr>
          <p:cNvSpPr/>
          <p:nvPr/>
        </p:nvSpPr>
        <p:spPr>
          <a:xfrm>
            <a:off x="0" y="335266"/>
            <a:ext cx="4797083"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2801464A-377A-48A4-83CE-7D7FBF485F6B}"/>
              </a:ext>
            </a:extLst>
          </p:cNvPr>
          <p:cNvSpPr txBox="1">
            <a:spLocks/>
          </p:cNvSpPr>
          <p:nvPr/>
        </p:nvSpPr>
        <p:spPr>
          <a:xfrm>
            <a:off x="902108" y="302390"/>
            <a:ext cx="3894974"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Key Takeaways:</a:t>
            </a:r>
          </a:p>
        </p:txBody>
      </p:sp>
      <p:sp>
        <p:nvSpPr>
          <p:cNvPr id="8" name="Rectangle 7">
            <a:extLst>
              <a:ext uri="{FF2B5EF4-FFF2-40B4-BE49-F238E27FC236}">
                <a16:creationId xmlns:a16="http://schemas.microsoft.com/office/drawing/2014/main" id="{D4BA5B8F-B535-41CB-9188-80BEE1E24765}"/>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Slide Number Placeholder 3">
            <a:extLst>
              <a:ext uri="{FF2B5EF4-FFF2-40B4-BE49-F238E27FC236}">
                <a16:creationId xmlns:a16="http://schemas.microsoft.com/office/drawing/2014/main" id="{86AE3578-D9A7-40DF-AC3C-E1F73FC27FB8}"/>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37</a:t>
            </a:fld>
            <a:endParaRPr lang="en-US" b="1" i="1" dirty="0">
              <a:solidFill>
                <a:schemeClr val="bg1"/>
              </a:solidFill>
            </a:endParaRPr>
          </a:p>
        </p:txBody>
      </p:sp>
    </p:spTree>
    <p:extLst>
      <p:ext uri="{BB962C8B-B14F-4D97-AF65-F5344CB8AC3E}">
        <p14:creationId xmlns:p14="http://schemas.microsoft.com/office/powerpoint/2010/main" val="29496510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08D2A2-EC1E-4CAD-A24D-1A22E2AE360C}"/>
              </a:ext>
            </a:extLst>
          </p:cNvPr>
          <p:cNvSpPr>
            <a:spLocks noGrp="1"/>
          </p:cNvSpPr>
          <p:nvPr>
            <p:ph idx="1"/>
          </p:nvPr>
        </p:nvSpPr>
        <p:spPr/>
        <p:txBody>
          <a:bodyPr>
            <a:normAutofit/>
          </a:bodyPr>
          <a:lstStyle/>
          <a:p>
            <a:r>
              <a:rPr lang="en-US" dirty="0">
                <a:latin typeface="Arial Nova Light" panose="020B0304020202020204" pitchFamily="34" charset="0"/>
              </a:rPr>
              <a:t>Pharmaceutical and drug distribution company executives are no longer immune from the consequences of corporate misconduct.</a:t>
            </a:r>
          </a:p>
          <a:p>
            <a:endParaRPr lang="en-US" dirty="0">
              <a:latin typeface="Arial Nova Light" panose="020B0304020202020204" pitchFamily="34" charset="0"/>
            </a:endParaRPr>
          </a:p>
          <a:p>
            <a:r>
              <a:rPr lang="en-US" dirty="0">
                <a:latin typeface="Arial Nova Light" panose="020B0304020202020204" pitchFamily="34" charset="0"/>
              </a:rPr>
              <a:t>Executives and Board members should be very mindful of the “tone at the top,” and must take the opioid crisis seriously.</a:t>
            </a:r>
          </a:p>
          <a:p>
            <a:endParaRPr lang="en-US" dirty="0">
              <a:latin typeface="Arial Nova Light" panose="020B0304020202020204" pitchFamily="34" charset="0"/>
            </a:endParaRPr>
          </a:p>
          <a:p>
            <a:r>
              <a:rPr lang="en-US" dirty="0">
                <a:latin typeface="Arial Nova Light" panose="020B0304020202020204" pitchFamily="34" charset="0"/>
              </a:rPr>
              <a:t>Management’s focus on profitability at the expense of compliance can lead to a company culture that disregards the legal obligations of the CSA and other federal and state laws and regulations.</a:t>
            </a:r>
          </a:p>
          <a:p>
            <a:endParaRPr lang="en-US" dirty="0">
              <a:latin typeface="Arial Nova Light" panose="020B0304020202020204" pitchFamily="34" charset="0"/>
            </a:endParaRPr>
          </a:p>
          <a:p>
            <a:endParaRPr lang="en-US" dirty="0">
              <a:latin typeface="Arial Nova Light" panose="020B0304020202020204" pitchFamily="34" charset="0"/>
            </a:endParaRPr>
          </a:p>
        </p:txBody>
      </p:sp>
      <p:sp>
        <p:nvSpPr>
          <p:cNvPr id="5" name="Title 1">
            <a:extLst>
              <a:ext uri="{FF2B5EF4-FFF2-40B4-BE49-F238E27FC236}">
                <a16:creationId xmlns:a16="http://schemas.microsoft.com/office/drawing/2014/main" id="{91E8A761-8276-478F-B717-35B7D52D5C56}"/>
              </a:ext>
            </a:extLst>
          </p:cNvPr>
          <p:cNvSpPr txBox="1">
            <a:spLocks/>
          </p:cNvSpPr>
          <p:nvPr/>
        </p:nvSpPr>
        <p:spPr>
          <a:xfrm>
            <a:off x="4937031" y="136525"/>
            <a:ext cx="4915776" cy="12662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a:solidFill>
                  <a:schemeClr val="accent2"/>
                </a:solidFill>
              </a:rPr>
              <a:t>Executives are No Longer Immune</a:t>
            </a:r>
          </a:p>
        </p:txBody>
      </p:sp>
      <p:sp>
        <p:nvSpPr>
          <p:cNvPr id="6" name="Rectangle 5">
            <a:extLst>
              <a:ext uri="{FF2B5EF4-FFF2-40B4-BE49-F238E27FC236}">
                <a16:creationId xmlns:a16="http://schemas.microsoft.com/office/drawing/2014/main" id="{8AFEF463-8D8A-40B5-8786-CBFD3B488F47}"/>
              </a:ext>
            </a:extLst>
          </p:cNvPr>
          <p:cNvSpPr/>
          <p:nvPr/>
        </p:nvSpPr>
        <p:spPr>
          <a:xfrm>
            <a:off x="0" y="335266"/>
            <a:ext cx="4797083"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0BA70B88-10DC-4097-A95D-FF9224A6C101}"/>
              </a:ext>
            </a:extLst>
          </p:cNvPr>
          <p:cNvSpPr txBox="1">
            <a:spLocks/>
          </p:cNvSpPr>
          <p:nvPr/>
        </p:nvSpPr>
        <p:spPr>
          <a:xfrm>
            <a:off x="902108" y="302390"/>
            <a:ext cx="3894974"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Key Takeaways:</a:t>
            </a:r>
          </a:p>
        </p:txBody>
      </p:sp>
      <p:sp>
        <p:nvSpPr>
          <p:cNvPr id="8" name="Rectangle 7">
            <a:extLst>
              <a:ext uri="{FF2B5EF4-FFF2-40B4-BE49-F238E27FC236}">
                <a16:creationId xmlns:a16="http://schemas.microsoft.com/office/drawing/2014/main" id="{41E83CF3-147D-498E-98DB-162CD7B4AFBA}"/>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Slide Number Placeholder 3">
            <a:extLst>
              <a:ext uri="{FF2B5EF4-FFF2-40B4-BE49-F238E27FC236}">
                <a16:creationId xmlns:a16="http://schemas.microsoft.com/office/drawing/2014/main" id="{22228775-7B7B-4FF7-8078-C51A2CC6B3A5}"/>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38</a:t>
            </a:fld>
            <a:endParaRPr lang="en-US" b="1" i="1" dirty="0">
              <a:solidFill>
                <a:schemeClr val="bg1"/>
              </a:solidFill>
            </a:endParaRPr>
          </a:p>
        </p:txBody>
      </p:sp>
    </p:spTree>
    <p:extLst>
      <p:ext uri="{BB962C8B-B14F-4D97-AF65-F5344CB8AC3E}">
        <p14:creationId xmlns:p14="http://schemas.microsoft.com/office/powerpoint/2010/main" val="42699123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08D2A2-EC1E-4CAD-A24D-1A22E2AE360C}"/>
              </a:ext>
            </a:extLst>
          </p:cNvPr>
          <p:cNvSpPr>
            <a:spLocks noGrp="1"/>
          </p:cNvSpPr>
          <p:nvPr>
            <p:ph idx="1"/>
          </p:nvPr>
        </p:nvSpPr>
        <p:spPr/>
        <p:txBody>
          <a:bodyPr>
            <a:normAutofit/>
          </a:bodyPr>
          <a:lstStyle/>
          <a:p>
            <a:r>
              <a:rPr lang="en-US" dirty="0">
                <a:latin typeface="Arial Nova Light" panose="020B0304020202020204" pitchFamily="34" charset="0"/>
              </a:rPr>
              <a:t>Companies should foster a “culture of compliance.”</a:t>
            </a:r>
          </a:p>
          <a:p>
            <a:endParaRPr lang="en-US" dirty="0">
              <a:latin typeface="Arial Nova Light" panose="020B0304020202020204" pitchFamily="34" charset="0"/>
            </a:endParaRPr>
          </a:p>
          <a:p>
            <a:r>
              <a:rPr lang="en-US" dirty="0">
                <a:latin typeface="Arial Nova Light" panose="020B0304020202020204" pitchFamily="34" charset="0"/>
              </a:rPr>
              <a:t>Executives and Board Members must be committed to dedicating the necessary resources to compliance, even when it may impact short-term revenues.</a:t>
            </a:r>
          </a:p>
          <a:p>
            <a:endParaRPr lang="en-US" dirty="0">
              <a:latin typeface="Arial Nova Light" panose="020B0304020202020204" pitchFamily="34" charset="0"/>
            </a:endParaRPr>
          </a:p>
          <a:p>
            <a:r>
              <a:rPr lang="en-US" dirty="0">
                <a:latin typeface="Arial Nova Light" panose="020B0304020202020204" pitchFamily="34" charset="0"/>
              </a:rPr>
              <a:t>This includes fostering an atmosphere in which employees feel comfortable reporting potential wrongdoing of clients, co-workers, and superiors without fear of retribution.</a:t>
            </a:r>
          </a:p>
          <a:p>
            <a:endParaRPr lang="en-US" dirty="0">
              <a:latin typeface="Arial Nova Light" panose="020B0304020202020204" pitchFamily="34" charset="0"/>
            </a:endParaRPr>
          </a:p>
          <a:p>
            <a:endParaRPr lang="en-US" dirty="0">
              <a:latin typeface="Arial Nova Light" panose="020B0304020202020204" pitchFamily="34" charset="0"/>
            </a:endParaRPr>
          </a:p>
        </p:txBody>
      </p:sp>
      <p:sp>
        <p:nvSpPr>
          <p:cNvPr id="5" name="Title 1">
            <a:extLst>
              <a:ext uri="{FF2B5EF4-FFF2-40B4-BE49-F238E27FC236}">
                <a16:creationId xmlns:a16="http://schemas.microsoft.com/office/drawing/2014/main" id="{32EAC78F-0238-434E-9A8D-AB04C00080B3}"/>
              </a:ext>
            </a:extLst>
          </p:cNvPr>
          <p:cNvSpPr txBox="1">
            <a:spLocks/>
          </p:cNvSpPr>
          <p:nvPr/>
        </p:nvSpPr>
        <p:spPr>
          <a:xfrm>
            <a:off x="4937031" y="136525"/>
            <a:ext cx="4614932" cy="12662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a:solidFill>
                  <a:schemeClr val="accent2"/>
                </a:solidFill>
              </a:rPr>
              <a:t>Fostering a “Culture of Compliance”</a:t>
            </a:r>
          </a:p>
        </p:txBody>
      </p:sp>
      <p:sp>
        <p:nvSpPr>
          <p:cNvPr id="6" name="Rectangle 5">
            <a:extLst>
              <a:ext uri="{FF2B5EF4-FFF2-40B4-BE49-F238E27FC236}">
                <a16:creationId xmlns:a16="http://schemas.microsoft.com/office/drawing/2014/main" id="{DD10F633-34B0-499B-BEE9-D6BCC14B2902}"/>
              </a:ext>
            </a:extLst>
          </p:cNvPr>
          <p:cNvSpPr/>
          <p:nvPr/>
        </p:nvSpPr>
        <p:spPr>
          <a:xfrm>
            <a:off x="0" y="335266"/>
            <a:ext cx="4797083"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C8FE4D63-3DEC-4F2C-9CFC-B10476D9C3F3}"/>
              </a:ext>
            </a:extLst>
          </p:cNvPr>
          <p:cNvSpPr txBox="1">
            <a:spLocks/>
          </p:cNvSpPr>
          <p:nvPr/>
        </p:nvSpPr>
        <p:spPr>
          <a:xfrm>
            <a:off x="902108" y="302390"/>
            <a:ext cx="3894974"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Key Takeaways:</a:t>
            </a:r>
          </a:p>
        </p:txBody>
      </p:sp>
      <p:sp>
        <p:nvSpPr>
          <p:cNvPr id="8" name="Rectangle 7">
            <a:extLst>
              <a:ext uri="{FF2B5EF4-FFF2-40B4-BE49-F238E27FC236}">
                <a16:creationId xmlns:a16="http://schemas.microsoft.com/office/drawing/2014/main" id="{D9248CAF-948F-40A1-A521-02A6FC12F0BE}"/>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Slide Number Placeholder 3">
            <a:extLst>
              <a:ext uri="{FF2B5EF4-FFF2-40B4-BE49-F238E27FC236}">
                <a16:creationId xmlns:a16="http://schemas.microsoft.com/office/drawing/2014/main" id="{893E6949-C5C2-425B-BF73-889BEC297329}"/>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39</a:t>
            </a:fld>
            <a:endParaRPr lang="en-US" b="1" i="1" dirty="0">
              <a:solidFill>
                <a:schemeClr val="bg1"/>
              </a:solidFill>
            </a:endParaRPr>
          </a:p>
        </p:txBody>
      </p:sp>
    </p:spTree>
    <p:extLst>
      <p:ext uri="{BB962C8B-B14F-4D97-AF65-F5344CB8AC3E}">
        <p14:creationId xmlns:p14="http://schemas.microsoft.com/office/powerpoint/2010/main" val="1780158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3F202FE-6888-4A98-8CD7-1C436D1E869C}"/>
              </a:ext>
            </a:extLst>
          </p:cNvPr>
          <p:cNvSpPr/>
          <p:nvPr/>
        </p:nvSpPr>
        <p:spPr>
          <a:xfrm>
            <a:off x="0" y="228599"/>
            <a:ext cx="5923128"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9E70E29-E1EB-4591-BFFF-207888DD4D4A}"/>
              </a:ext>
            </a:extLst>
          </p:cNvPr>
          <p:cNvSpPr>
            <a:spLocks noGrp="1"/>
          </p:cNvSpPr>
          <p:nvPr>
            <p:ph type="title"/>
          </p:nvPr>
        </p:nvSpPr>
        <p:spPr>
          <a:xfrm>
            <a:off x="838200" y="228743"/>
            <a:ext cx="10134600" cy="813995"/>
          </a:xfrm>
        </p:spPr>
        <p:txBody>
          <a:bodyPr/>
          <a:lstStyle/>
          <a:p>
            <a:r>
              <a:rPr lang="en-US" b="1" i="1" cap="small" dirty="0">
                <a:solidFill>
                  <a:schemeClr val="accent1">
                    <a:lumMod val="50000"/>
                  </a:schemeClr>
                </a:solidFill>
                <a:latin typeface="Arial Narrow" panose="020B0606020202030204" pitchFamily="34" charset="0"/>
              </a:rPr>
              <a:t>The Opioid Crisis</a:t>
            </a:r>
          </a:p>
        </p:txBody>
      </p:sp>
      <p:sp>
        <p:nvSpPr>
          <p:cNvPr id="3" name="Content Placeholder 2">
            <a:extLst>
              <a:ext uri="{FF2B5EF4-FFF2-40B4-BE49-F238E27FC236}">
                <a16:creationId xmlns:a16="http://schemas.microsoft.com/office/drawing/2014/main" id="{60BED930-EBA5-4B1A-B2D7-D729D8878DB4}"/>
              </a:ext>
            </a:extLst>
          </p:cNvPr>
          <p:cNvSpPr>
            <a:spLocks noGrp="1"/>
          </p:cNvSpPr>
          <p:nvPr>
            <p:ph idx="1"/>
          </p:nvPr>
        </p:nvSpPr>
        <p:spPr>
          <a:xfrm>
            <a:off x="838200" y="1615714"/>
            <a:ext cx="10515600" cy="4923198"/>
          </a:xfrm>
        </p:spPr>
        <p:txBody>
          <a:bodyPr>
            <a:normAutofit/>
          </a:bodyPr>
          <a:lstStyle/>
          <a:p>
            <a:pPr>
              <a:spcBef>
                <a:spcPts val="0"/>
              </a:spcBef>
              <a:spcAft>
                <a:spcPts val="1200"/>
              </a:spcAft>
            </a:pPr>
            <a:r>
              <a:rPr lang="en-US" sz="2400" dirty="0">
                <a:latin typeface="Arial Nova Light" panose="020B0604020202020204" pitchFamily="34" charset="0"/>
              </a:rPr>
              <a:t>In the past two decades, more than </a:t>
            </a:r>
            <a:r>
              <a:rPr lang="en-US" sz="2400" b="1" dirty="0">
                <a:solidFill>
                  <a:schemeClr val="accent2"/>
                </a:solidFill>
                <a:latin typeface="Arial Nova Light" panose="020B0604020202020204" pitchFamily="34" charset="0"/>
              </a:rPr>
              <a:t>200,000</a:t>
            </a:r>
            <a:r>
              <a:rPr lang="en-US" sz="2400" dirty="0">
                <a:latin typeface="Arial Nova Light" panose="020B0604020202020204" pitchFamily="34" charset="0"/>
              </a:rPr>
              <a:t> people have overdosed and died from prescription opioids, which are also highly addictive.</a:t>
            </a:r>
          </a:p>
          <a:p>
            <a:pPr>
              <a:spcBef>
                <a:spcPts val="0"/>
              </a:spcBef>
              <a:spcAft>
                <a:spcPts val="1200"/>
              </a:spcAft>
            </a:pPr>
            <a:r>
              <a:rPr lang="en-US" sz="2400" dirty="0">
                <a:latin typeface="Arial Nova Light" panose="020B0604020202020204" pitchFamily="34" charset="0"/>
              </a:rPr>
              <a:t>In 2017 alone, opioids caused a record </a:t>
            </a:r>
            <a:r>
              <a:rPr lang="en-US" sz="2400" b="1" dirty="0">
                <a:solidFill>
                  <a:schemeClr val="accent2"/>
                </a:solidFill>
                <a:latin typeface="Arial Nova Light" panose="020B0604020202020204" pitchFamily="34" charset="0"/>
              </a:rPr>
              <a:t>47,600</a:t>
            </a:r>
            <a:r>
              <a:rPr lang="en-US" sz="2400" dirty="0">
                <a:latin typeface="Arial Nova Light" panose="020B0604020202020204" pitchFamily="34" charset="0"/>
              </a:rPr>
              <a:t> overdose deaths in the U.S. according to the U.S. Centers for Disease Control and Prevention.</a:t>
            </a:r>
          </a:p>
          <a:p>
            <a:pPr>
              <a:spcBef>
                <a:spcPts val="0"/>
              </a:spcBef>
              <a:spcAft>
                <a:spcPts val="1200"/>
              </a:spcAft>
            </a:pPr>
            <a:r>
              <a:rPr lang="en-US" sz="2400" dirty="0">
                <a:latin typeface="Arial Nova Light" panose="020B0604020202020204" pitchFamily="34" charset="0"/>
              </a:rPr>
              <a:t>Examples of prescription opioids include fentanyl and oxycodone.</a:t>
            </a:r>
          </a:p>
          <a:p>
            <a:pPr>
              <a:spcBef>
                <a:spcPts val="0"/>
              </a:spcBef>
              <a:spcAft>
                <a:spcPts val="1200"/>
              </a:spcAft>
            </a:pPr>
            <a:r>
              <a:rPr lang="en-US" sz="2400" dirty="0">
                <a:latin typeface="Arial Nova Light" panose="020B0604020202020204" pitchFamily="34" charset="0"/>
              </a:rPr>
              <a:t>Fentanyl, a synthetic opioid, is </a:t>
            </a:r>
            <a:r>
              <a:rPr lang="en-US" sz="2400" b="1" dirty="0">
                <a:solidFill>
                  <a:schemeClr val="accent2"/>
                </a:solidFill>
                <a:latin typeface="Arial Nova Light" panose="020B0604020202020204" pitchFamily="34" charset="0"/>
              </a:rPr>
              <a:t>30 to 50 times </a:t>
            </a:r>
            <a:r>
              <a:rPr lang="en-US" sz="2400" dirty="0">
                <a:latin typeface="Arial Nova Light" panose="020B0604020202020204" pitchFamily="34" charset="0"/>
              </a:rPr>
              <a:t>more potent than heroin, is the deadliest drug in the U.S., and as little as two milligrams is potentially lethal. </a:t>
            </a:r>
          </a:p>
          <a:p>
            <a:pPr>
              <a:spcBef>
                <a:spcPts val="0"/>
              </a:spcBef>
              <a:spcAft>
                <a:spcPts val="1200"/>
              </a:spcAft>
            </a:pPr>
            <a:r>
              <a:rPr lang="en-US" sz="2400" dirty="0">
                <a:latin typeface="Arial Nova Light" panose="020B0604020202020204" pitchFamily="34" charset="0"/>
              </a:rPr>
              <a:t>Oxycodone is an opioid used to treat moderate to severe pain.  When taken by mouth, its usual application, it has </a:t>
            </a:r>
            <a:r>
              <a:rPr lang="en-US" sz="2400" b="1" dirty="0">
                <a:solidFill>
                  <a:schemeClr val="accent2"/>
                </a:solidFill>
                <a:latin typeface="Arial Nova Light" panose="020B0604020202020204" pitchFamily="34" charset="0"/>
              </a:rPr>
              <a:t>1½ times </a:t>
            </a:r>
            <a:r>
              <a:rPr lang="en-US" sz="2400" dirty="0">
                <a:latin typeface="Arial Nova Light" panose="020B0604020202020204" pitchFamily="34" charset="0"/>
              </a:rPr>
              <a:t>the effect of morphine, and overdoses are common.  </a:t>
            </a:r>
          </a:p>
          <a:p>
            <a:pPr>
              <a:spcBef>
                <a:spcPts val="0"/>
              </a:spcBef>
              <a:spcAft>
                <a:spcPts val="1200"/>
              </a:spcAft>
            </a:pPr>
            <a:endParaRPr lang="en-US" dirty="0">
              <a:latin typeface="Arial Nova Light" panose="020B0604020202020204" pitchFamily="34" charset="0"/>
            </a:endParaRPr>
          </a:p>
          <a:p>
            <a:pPr marL="0" indent="0">
              <a:spcBef>
                <a:spcPts val="0"/>
              </a:spcBef>
              <a:spcAft>
                <a:spcPts val="1200"/>
              </a:spcAft>
              <a:buNone/>
            </a:pPr>
            <a:endParaRPr lang="en-US" dirty="0">
              <a:latin typeface="Arial Nova Light" panose="020B0604020202020204" pitchFamily="34" charset="0"/>
            </a:endParaRPr>
          </a:p>
        </p:txBody>
      </p:sp>
      <p:sp>
        <p:nvSpPr>
          <p:cNvPr id="12" name="Rectangle 11">
            <a:extLst>
              <a:ext uri="{FF2B5EF4-FFF2-40B4-BE49-F238E27FC236}">
                <a16:creationId xmlns:a16="http://schemas.microsoft.com/office/drawing/2014/main" id="{5235370F-94B1-42B1-9104-72171A155B84}"/>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13" name="Slide Number Placeholder 3">
            <a:extLst>
              <a:ext uri="{FF2B5EF4-FFF2-40B4-BE49-F238E27FC236}">
                <a16:creationId xmlns:a16="http://schemas.microsoft.com/office/drawing/2014/main" id="{419C764E-1BFD-4F88-8FF6-49CB0BBA5AB2}"/>
              </a:ext>
            </a:extLst>
          </p:cNvPr>
          <p:cNvSpPr txBox="1">
            <a:spLocks/>
          </p:cNvSpPr>
          <p:nvPr/>
        </p:nvSpPr>
        <p:spPr>
          <a:xfrm>
            <a:off x="10696783" y="346020"/>
            <a:ext cx="39464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4</a:t>
            </a:fld>
            <a:endParaRPr lang="en-US" b="1" i="1" dirty="0">
              <a:solidFill>
                <a:schemeClr val="bg1"/>
              </a:solidFill>
            </a:endParaRPr>
          </a:p>
        </p:txBody>
      </p:sp>
    </p:spTree>
    <p:extLst>
      <p:ext uri="{BB962C8B-B14F-4D97-AF65-F5344CB8AC3E}">
        <p14:creationId xmlns:p14="http://schemas.microsoft.com/office/powerpoint/2010/main" val="21429698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08D2A2-EC1E-4CAD-A24D-1A22E2AE360C}"/>
              </a:ext>
            </a:extLst>
          </p:cNvPr>
          <p:cNvSpPr>
            <a:spLocks noGrp="1"/>
          </p:cNvSpPr>
          <p:nvPr>
            <p:ph idx="1"/>
          </p:nvPr>
        </p:nvSpPr>
        <p:spPr>
          <a:xfrm>
            <a:off x="838200" y="1737995"/>
            <a:ext cx="10515600" cy="4530725"/>
          </a:xfrm>
        </p:spPr>
        <p:txBody>
          <a:bodyPr>
            <a:normAutofit fontScale="85000" lnSpcReduction="20000"/>
          </a:bodyPr>
          <a:lstStyle/>
          <a:p>
            <a:r>
              <a:rPr lang="en-US" dirty="0">
                <a:latin typeface="Arial Nova Light" panose="020B0304020202020204" pitchFamily="34" charset="0"/>
              </a:rPr>
              <a:t>Pharmaceutical manufacturers and drug distributors must establish bona fide compliance programs.</a:t>
            </a:r>
          </a:p>
          <a:p>
            <a:endParaRPr lang="en-US" sz="1800" dirty="0">
              <a:latin typeface="Arial Nova Light" panose="020B0304020202020204" pitchFamily="34" charset="0"/>
            </a:endParaRPr>
          </a:p>
          <a:p>
            <a:r>
              <a:rPr lang="en-US" dirty="0">
                <a:latin typeface="Arial Nova Light" panose="020B0304020202020204" pitchFamily="34" charset="0"/>
              </a:rPr>
              <a:t>Using the </a:t>
            </a:r>
            <a:r>
              <a:rPr lang="en-US" dirty="0" err="1">
                <a:latin typeface="Arial Nova Light" panose="020B0304020202020204" pitchFamily="34" charset="0"/>
              </a:rPr>
              <a:t>Insys</a:t>
            </a:r>
            <a:r>
              <a:rPr lang="en-US" dirty="0">
                <a:latin typeface="Arial Nova Light" panose="020B0304020202020204" pitchFamily="34" charset="0"/>
              </a:rPr>
              <a:t> and RDC settlement agreements as examples, companies should:</a:t>
            </a:r>
          </a:p>
          <a:p>
            <a:endParaRPr lang="en-US" sz="1900" dirty="0">
              <a:latin typeface="Arial Nova Light" panose="020B0304020202020204" pitchFamily="34" charset="0"/>
            </a:endParaRPr>
          </a:p>
          <a:p>
            <a:pPr lvl="1"/>
            <a:r>
              <a:rPr lang="en-US" dirty="0">
                <a:latin typeface="Arial Nova Light" panose="020B0304020202020204" pitchFamily="34" charset="0"/>
              </a:rPr>
              <a:t>Establish compliance committees.</a:t>
            </a:r>
          </a:p>
          <a:p>
            <a:pPr lvl="1"/>
            <a:endParaRPr lang="en-US" sz="1400" dirty="0">
              <a:latin typeface="Arial Nova Light" panose="020B0304020202020204" pitchFamily="34" charset="0"/>
            </a:endParaRPr>
          </a:p>
          <a:p>
            <a:pPr lvl="1"/>
            <a:r>
              <a:rPr lang="en-US" dirty="0">
                <a:latin typeface="Arial Nova Light" panose="020B0304020202020204" pitchFamily="34" charset="0"/>
              </a:rPr>
              <a:t>Develop programs to ensure that suspicious behavior and activities among sales staff or customers are detected and reported to the appropriate authorities.</a:t>
            </a:r>
          </a:p>
          <a:p>
            <a:pPr lvl="1"/>
            <a:endParaRPr lang="en-US" sz="1400" dirty="0">
              <a:latin typeface="Arial Nova Light" panose="020B0304020202020204" pitchFamily="34" charset="0"/>
            </a:endParaRPr>
          </a:p>
          <a:p>
            <a:pPr lvl="1"/>
            <a:r>
              <a:rPr lang="en-US" dirty="0">
                <a:latin typeface="Arial Nova Light" panose="020B0304020202020204" pitchFamily="34" charset="0"/>
              </a:rPr>
              <a:t>Establish educational programs for employees concerning federal and state laws and regulations relating to the company’s sales and distribution of opioids.</a:t>
            </a:r>
          </a:p>
          <a:p>
            <a:pPr lvl="1"/>
            <a:endParaRPr lang="en-US" sz="1400" dirty="0">
              <a:latin typeface="Arial Nova Light" panose="020B0304020202020204" pitchFamily="34" charset="0"/>
            </a:endParaRPr>
          </a:p>
          <a:p>
            <a:r>
              <a:rPr lang="en-US" dirty="0">
                <a:latin typeface="Arial Nova Light" panose="020B0304020202020204" pitchFamily="34" charset="0"/>
              </a:rPr>
              <a:t>Companies must listen to and follow the advice of these compliance committees, and must adhere to newly established compliance programs.</a:t>
            </a:r>
          </a:p>
        </p:txBody>
      </p:sp>
      <p:sp>
        <p:nvSpPr>
          <p:cNvPr id="6" name="Title 1">
            <a:extLst>
              <a:ext uri="{FF2B5EF4-FFF2-40B4-BE49-F238E27FC236}">
                <a16:creationId xmlns:a16="http://schemas.microsoft.com/office/drawing/2014/main" id="{839D1032-0F65-4772-9C71-95604DD248FB}"/>
              </a:ext>
            </a:extLst>
          </p:cNvPr>
          <p:cNvSpPr txBox="1">
            <a:spLocks/>
          </p:cNvSpPr>
          <p:nvPr/>
        </p:nvSpPr>
        <p:spPr>
          <a:xfrm>
            <a:off x="4937031" y="136525"/>
            <a:ext cx="4614932" cy="12662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a:solidFill>
                  <a:schemeClr val="accent2"/>
                </a:solidFill>
              </a:rPr>
              <a:t>Fostering a “Culture of Compliance” </a:t>
            </a:r>
            <a:r>
              <a:rPr lang="en-US" sz="2800" b="1" i="1" dirty="0">
                <a:solidFill>
                  <a:schemeClr val="accent2"/>
                </a:solidFill>
              </a:rPr>
              <a:t>(</a:t>
            </a:r>
            <a:r>
              <a:rPr lang="en-US" sz="2800" b="1" i="1" dirty="0" err="1">
                <a:solidFill>
                  <a:schemeClr val="accent2"/>
                </a:solidFill>
              </a:rPr>
              <a:t>con’t</a:t>
            </a:r>
            <a:r>
              <a:rPr lang="en-US" sz="2800" b="1" i="1" dirty="0">
                <a:solidFill>
                  <a:schemeClr val="accent2"/>
                </a:solidFill>
              </a:rPr>
              <a:t>)</a:t>
            </a:r>
            <a:endParaRPr lang="en-US" sz="4000" b="1" i="1" dirty="0">
              <a:solidFill>
                <a:schemeClr val="accent2"/>
              </a:solidFill>
            </a:endParaRPr>
          </a:p>
        </p:txBody>
      </p:sp>
      <p:sp>
        <p:nvSpPr>
          <p:cNvPr id="7" name="Rectangle 6">
            <a:extLst>
              <a:ext uri="{FF2B5EF4-FFF2-40B4-BE49-F238E27FC236}">
                <a16:creationId xmlns:a16="http://schemas.microsoft.com/office/drawing/2014/main" id="{F17F301C-325C-4F92-A1FF-99EBB03C6C60}"/>
              </a:ext>
            </a:extLst>
          </p:cNvPr>
          <p:cNvSpPr/>
          <p:nvPr/>
        </p:nvSpPr>
        <p:spPr>
          <a:xfrm>
            <a:off x="0" y="335266"/>
            <a:ext cx="4797083"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8D37EFE4-C238-4F51-B079-1D0CC6242652}"/>
              </a:ext>
            </a:extLst>
          </p:cNvPr>
          <p:cNvSpPr txBox="1">
            <a:spLocks/>
          </p:cNvSpPr>
          <p:nvPr/>
        </p:nvSpPr>
        <p:spPr>
          <a:xfrm>
            <a:off x="902108" y="302390"/>
            <a:ext cx="3894974"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Key Takeaways:</a:t>
            </a:r>
          </a:p>
        </p:txBody>
      </p:sp>
      <p:sp>
        <p:nvSpPr>
          <p:cNvPr id="9" name="Rectangle 8">
            <a:extLst>
              <a:ext uri="{FF2B5EF4-FFF2-40B4-BE49-F238E27FC236}">
                <a16:creationId xmlns:a16="http://schemas.microsoft.com/office/drawing/2014/main" id="{C21600B2-5A2D-4577-A137-D00CADD4E8F1}"/>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10" name="Slide Number Placeholder 3">
            <a:extLst>
              <a:ext uri="{FF2B5EF4-FFF2-40B4-BE49-F238E27FC236}">
                <a16:creationId xmlns:a16="http://schemas.microsoft.com/office/drawing/2014/main" id="{F94CEC1C-2D59-4618-8FD2-B4FD6F087063}"/>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40</a:t>
            </a:fld>
            <a:endParaRPr lang="en-US" b="1" i="1" dirty="0">
              <a:solidFill>
                <a:schemeClr val="bg1"/>
              </a:solidFill>
            </a:endParaRPr>
          </a:p>
        </p:txBody>
      </p:sp>
    </p:spTree>
    <p:extLst>
      <p:ext uri="{BB962C8B-B14F-4D97-AF65-F5344CB8AC3E}">
        <p14:creationId xmlns:p14="http://schemas.microsoft.com/office/powerpoint/2010/main" val="6609232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08D2A2-EC1E-4CAD-A24D-1A22E2AE360C}"/>
              </a:ext>
            </a:extLst>
          </p:cNvPr>
          <p:cNvSpPr>
            <a:spLocks noGrp="1"/>
          </p:cNvSpPr>
          <p:nvPr>
            <p:ph idx="1"/>
          </p:nvPr>
        </p:nvSpPr>
        <p:spPr>
          <a:xfrm>
            <a:off x="838200" y="1451652"/>
            <a:ext cx="10515600" cy="4803776"/>
          </a:xfrm>
        </p:spPr>
        <p:txBody>
          <a:bodyPr>
            <a:normAutofit fontScale="85000" lnSpcReduction="20000"/>
          </a:bodyPr>
          <a:lstStyle/>
          <a:p>
            <a:pPr>
              <a:spcBef>
                <a:spcPts val="0"/>
              </a:spcBef>
            </a:pPr>
            <a:r>
              <a:rPr lang="en-US" dirty="0">
                <a:latin typeface="Arial Nova Light" panose="020B0304020202020204" pitchFamily="34" charset="0"/>
              </a:rPr>
              <a:t>Use advanced methods for identifying high-risk trends, patterns and suspicious orders, such as data analytics of sales. </a:t>
            </a:r>
          </a:p>
          <a:p>
            <a:pPr>
              <a:spcBef>
                <a:spcPts val="0"/>
              </a:spcBef>
            </a:pPr>
            <a:endParaRPr lang="en-US" dirty="0">
              <a:latin typeface="Arial Nova Light" panose="020B0304020202020204" pitchFamily="34" charset="0"/>
            </a:endParaRPr>
          </a:p>
          <a:p>
            <a:pPr>
              <a:spcBef>
                <a:spcPts val="0"/>
              </a:spcBef>
            </a:pPr>
            <a:r>
              <a:rPr lang="en-US" dirty="0">
                <a:latin typeface="Arial Nova Light" panose="020B0304020202020204" pitchFamily="34" charset="0"/>
              </a:rPr>
              <a:t>Develop monitoring tools that can be used to identify, and potentially predict, problematic marketing and sales activities.</a:t>
            </a:r>
          </a:p>
          <a:p>
            <a:pPr>
              <a:spcBef>
                <a:spcPts val="0"/>
              </a:spcBef>
            </a:pPr>
            <a:endParaRPr lang="en-US" dirty="0">
              <a:latin typeface="Arial Nova Light" panose="020B0304020202020204" pitchFamily="34" charset="0"/>
            </a:endParaRPr>
          </a:p>
          <a:p>
            <a:pPr>
              <a:spcBef>
                <a:spcPts val="0"/>
              </a:spcBef>
            </a:pPr>
            <a:r>
              <a:rPr lang="en-US" dirty="0">
                <a:latin typeface="Arial Nova Light" panose="020B0304020202020204" pitchFamily="34" charset="0"/>
              </a:rPr>
              <a:t>Conduct due diligence on distributors, pharmacies and other supply-chain parties to identify high-risk business partners.</a:t>
            </a:r>
          </a:p>
          <a:p>
            <a:pPr>
              <a:spcBef>
                <a:spcPts val="0"/>
              </a:spcBef>
            </a:pPr>
            <a:endParaRPr lang="en-US" dirty="0">
              <a:latin typeface="Arial Nova Light" panose="020B0304020202020204" pitchFamily="34" charset="0"/>
            </a:endParaRPr>
          </a:p>
          <a:p>
            <a:pPr>
              <a:spcBef>
                <a:spcPts val="0"/>
              </a:spcBef>
            </a:pPr>
            <a:r>
              <a:rPr lang="en-US" dirty="0">
                <a:latin typeface="Arial Nova Light" panose="020B0304020202020204" pitchFamily="34" charset="0"/>
              </a:rPr>
              <a:t>Implement comprehensive and accessible compliance materials, including digitizing program materials that can easily be updated.</a:t>
            </a:r>
          </a:p>
          <a:p>
            <a:pPr>
              <a:spcBef>
                <a:spcPts val="0"/>
              </a:spcBef>
            </a:pPr>
            <a:endParaRPr lang="en-US" dirty="0">
              <a:latin typeface="Arial Nova Light" panose="020B0304020202020204" pitchFamily="34" charset="0"/>
            </a:endParaRPr>
          </a:p>
          <a:p>
            <a:pPr>
              <a:spcBef>
                <a:spcPts val="0"/>
              </a:spcBef>
            </a:pPr>
            <a:r>
              <a:rPr lang="en-US" dirty="0">
                <a:latin typeface="Arial Nova Light" panose="020B0304020202020204" pitchFamily="34" charset="0"/>
              </a:rPr>
              <a:t>Ensure that there is an effective compliance reporting chain.</a:t>
            </a:r>
          </a:p>
          <a:p>
            <a:pPr>
              <a:spcBef>
                <a:spcPts val="0"/>
              </a:spcBef>
            </a:pPr>
            <a:endParaRPr lang="en-US" dirty="0">
              <a:latin typeface="Arial Nova Light" panose="020B0304020202020204" pitchFamily="34" charset="0"/>
            </a:endParaRPr>
          </a:p>
          <a:p>
            <a:pPr>
              <a:spcBef>
                <a:spcPts val="0"/>
              </a:spcBef>
            </a:pPr>
            <a:r>
              <a:rPr lang="en-US" dirty="0">
                <a:latin typeface="Arial Nova Light" panose="020B0304020202020204" pitchFamily="34" charset="0"/>
              </a:rPr>
              <a:t>Track stats on compliance inquiries to identify “hot spots”.</a:t>
            </a:r>
          </a:p>
          <a:p>
            <a:pPr>
              <a:spcBef>
                <a:spcPts val="0"/>
              </a:spcBef>
            </a:pPr>
            <a:endParaRPr lang="en-US" dirty="0">
              <a:latin typeface="Arial Nova Light" panose="020B0304020202020204" pitchFamily="34" charset="0"/>
            </a:endParaRPr>
          </a:p>
          <a:p>
            <a:pPr>
              <a:spcBef>
                <a:spcPts val="0"/>
              </a:spcBef>
            </a:pPr>
            <a:r>
              <a:rPr lang="en-US" dirty="0">
                <a:latin typeface="Arial Nova Light" panose="020B0304020202020204" pitchFamily="34" charset="0"/>
              </a:rPr>
              <a:t>Have a visible compliance presence in high-risk areas, such as having compliance personnel conduct surprise visits to paid speaking engagements.</a:t>
            </a:r>
          </a:p>
          <a:p>
            <a:pPr>
              <a:spcBef>
                <a:spcPts val="0"/>
              </a:spcBef>
            </a:pPr>
            <a:endParaRPr lang="en-US" dirty="0">
              <a:latin typeface="Arial Nova Light" panose="020B0304020202020204" pitchFamily="34" charset="0"/>
            </a:endParaRPr>
          </a:p>
          <a:p>
            <a:pPr>
              <a:spcBef>
                <a:spcPts val="0"/>
              </a:spcBef>
            </a:pPr>
            <a:endParaRPr lang="en-US" dirty="0">
              <a:latin typeface="Arial Nova Light" panose="020B0304020202020204" pitchFamily="34" charset="0"/>
            </a:endParaRPr>
          </a:p>
        </p:txBody>
      </p:sp>
      <p:sp>
        <p:nvSpPr>
          <p:cNvPr id="6" name="Title 1">
            <a:extLst>
              <a:ext uri="{FF2B5EF4-FFF2-40B4-BE49-F238E27FC236}">
                <a16:creationId xmlns:a16="http://schemas.microsoft.com/office/drawing/2014/main" id="{CF582EF3-2F4B-4270-948F-403246FAB59A}"/>
              </a:ext>
            </a:extLst>
          </p:cNvPr>
          <p:cNvSpPr txBox="1">
            <a:spLocks/>
          </p:cNvSpPr>
          <p:nvPr/>
        </p:nvSpPr>
        <p:spPr>
          <a:xfrm>
            <a:off x="4937031" y="136525"/>
            <a:ext cx="4614932" cy="1266203"/>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a:solidFill>
                  <a:schemeClr val="accent2"/>
                </a:solidFill>
              </a:rPr>
              <a:t>Suggested Practices to Manage Compliance Risk</a:t>
            </a:r>
          </a:p>
        </p:txBody>
      </p:sp>
      <p:sp>
        <p:nvSpPr>
          <p:cNvPr id="7" name="Rectangle 6">
            <a:extLst>
              <a:ext uri="{FF2B5EF4-FFF2-40B4-BE49-F238E27FC236}">
                <a16:creationId xmlns:a16="http://schemas.microsoft.com/office/drawing/2014/main" id="{35CA38F1-28ED-44B6-9468-915BCCB2961F}"/>
              </a:ext>
            </a:extLst>
          </p:cNvPr>
          <p:cNvSpPr/>
          <p:nvPr/>
        </p:nvSpPr>
        <p:spPr>
          <a:xfrm>
            <a:off x="0" y="335266"/>
            <a:ext cx="4797083"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6983C81B-392C-42F0-AC6D-F7B6D9383A08}"/>
              </a:ext>
            </a:extLst>
          </p:cNvPr>
          <p:cNvSpPr txBox="1">
            <a:spLocks/>
          </p:cNvSpPr>
          <p:nvPr/>
        </p:nvSpPr>
        <p:spPr>
          <a:xfrm>
            <a:off x="902108" y="302390"/>
            <a:ext cx="3894974"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Key Takeaways:</a:t>
            </a:r>
          </a:p>
        </p:txBody>
      </p:sp>
      <p:sp>
        <p:nvSpPr>
          <p:cNvPr id="9" name="Rectangle 8">
            <a:extLst>
              <a:ext uri="{FF2B5EF4-FFF2-40B4-BE49-F238E27FC236}">
                <a16:creationId xmlns:a16="http://schemas.microsoft.com/office/drawing/2014/main" id="{312228F3-A678-42A8-B18B-927F778BAB81}"/>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10" name="Slide Number Placeholder 3">
            <a:extLst>
              <a:ext uri="{FF2B5EF4-FFF2-40B4-BE49-F238E27FC236}">
                <a16:creationId xmlns:a16="http://schemas.microsoft.com/office/drawing/2014/main" id="{1B4588FF-3895-4DB0-9D42-566DC064C390}"/>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41</a:t>
            </a:fld>
            <a:endParaRPr lang="en-US" b="1" i="1" dirty="0">
              <a:solidFill>
                <a:schemeClr val="bg1"/>
              </a:solidFill>
            </a:endParaRPr>
          </a:p>
        </p:txBody>
      </p:sp>
    </p:spTree>
    <p:extLst>
      <p:ext uri="{BB962C8B-B14F-4D97-AF65-F5344CB8AC3E}">
        <p14:creationId xmlns:p14="http://schemas.microsoft.com/office/powerpoint/2010/main" val="36954318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08D2A2-EC1E-4CAD-A24D-1A22E2AE360C}"/>
              </a:ext>
            </a:extLst>
          </p:cNvPr>
          <p:cNvSpPr>
            <a:spLocks noGrp="1"/>
          </p:cNvSpPr>
          <p:nvPr>
            <p:ph idx="1"/>
          </p:nvPr>
        </p:nvSpPr>
        <p:spPr>
          <a:xfrm>
            <a:off x="705143" y="1451652"/>
            <a:ext cx="10781714" cy="4953621"/>
          </a:xfrm>
        </p:spPr>
        <p:txBody>
          <a:bodyPr>
            <a:normAutofit fontScale="92500" lnSpcReduction="10000"/>
          </a:bodyPr>
          <a:lstStyle/>
          <a:p>
            <a:pPr>
              <a:spcBef>
                <a:spcPts val="0"/>
              </a:spcBef>
            </a:pPr>
            <a:r>
              <a:rPr lang="en-US" sz="2000" dirty="0">
                <a:latin typeface="Arial Nova Light" panose="020B0304020202020204" pitchFamily="34" charset="0"/>
              </a:rPr>
              <a:t>Post-settlement monitoring, while sometimes necessary, can be a significant distraction and resource drain on an organization.</a:t>
            </a:r>
          </a:p>
          <a:p>
            <a:pPr>
              <a:spcBef>
                <a:spcPts val="0"/>
              </a:spcBef>
            </a:pPr>
            <a:endParaRPr lang="en-US" sz="2000" dirty="0">
              <a:latin typeface="Arial Nova Light" panose="020B0304020202020204" pitchFamily="34" charset="0"/>
            </a:endParaRPr>
          </a:p>
          <a:p>
            <a:pPr>
              <a:spcBef>
                <a:spcPts val="0"/>
              </a:spcBef>
            </a:pPr>
            <a:r>
              <a:rPr lang="en-US" sz="2000" dirty="0">
                <a:latin typeface="Arial Nova Light" panose="020B0304020202020204" pitchFamily="34" charset="0"/>
              </a:rPr>
              <a:t>Consider using professionals with relevant experience as independent monitors when negotiating and executing post-settlement Corporate Integrity Agreements and/or Deferred Prosecution Agreements.</a:t>
            </a:r>
          </a:p>
          <a:p>
            <a:pPr>
              <a:spcBef>
                <a:spcPts val="0"/>
              </a:spcBef>
            </a:pPr>
            <a:endParaRPr lang="en-US" sz="2000" dirty="0">
              <a:latin typeface="Arial Nova Light" panose="020B0304020202020204" pitchFamily="34" charset="0"/>
            </a:endParaRPr>
          </a:p>
          <a:p>
            <a:pPr>
              <a:spcBef>
                <a:spcPts val="0"/>
              </a:spcBef>
            </a:pPr>
            <a:r>
              <a:rPr lang="en-US" sz="2000" dirty="0">
                <a:latin typeface="Arial Nova Light" panose="020B0304020202020204" pitchFamily="34" charset="0"/>
              </a:rPr>
              <a:t>Key steps in negotiations and execution when a monitor is required include:</a:t>
            </a:r>
          </a:p>
          <a:p>
            <a:pPr>
              <a:spcBef>
                <a:spcPts val="0"/>
              </a:spcBef>
            </a:pPr>
            <a:endParaRPr lang="en-US" sz="2000" dirty="0">
              <a:latin typeface="Arial Nova Light" panose="020B0304020202020204" pitchFamily="34" charset="0"/>
            </a:endParaRPr>
          </a:p>
          <a:p>
            <a:pPr lvl="1">
              <a:spcBef>
                <a:spcPts val="0"/>
              </a:spcBef>
            </a:pPr>
            <a:r>
              <a:rPr lang="en-US" sz="1800" dirty="0">
                <a:latin typeface="Arial Nova Light" panose="020B0304020202020204" pitchFamily="34" charset="0"/>
              </a:rPr>
              <a:t>Clearly define the scope of the monitor’s mandate.</a:t>
            </a:r>
          </a:p>
          <a:p>
            <a:pPr lvl="1">
              <a:spcBef>
                <a:spcPts val="0"/>
              </a:spcBef>
            </a:pPr>
            <a:endParaRPr lang="en-US" sz="1800" dirty="0">
              <a:latin typeface="Arial Nova Light" panose="020B0304020202020204" pitchFamily="34" charset="0"/>
            </a:endParaRPr>
          </a:p>
          <a:p>
            <a:pPr lvl="1">
              <a:spcBef>
                <a:spcPts val="0"/>
              </a:spcBef>
            </a:pPr>
            <a:r>
              <a:rPr lang="en-US" sz="1800" dirty="0">
                <a:latin typeface="Arial Nova Light" panose="020B0304020202020204" pitchFamily="34" charset="0"/>
              </a:rPr>
              <a:t>When possible, implement fixes in controls and processes </a:t>
            </a:r>
            <a:r>
              <a:rPr lang="en-US" sz="1800" i="1" dirty="0">
                <a:latin typeface="Arial Nova Light" panose="020B0304020202020204" pitchFamily="34" charset="0"/>
              </a:rPr>
              <a:t>before</a:t>
            </a:r>
            <a:r>
              <a:rPr lang="en-US" sz="1800" dirty="0">
                <a:latin typeface="Arial Nova Light" panose="020B0304020202020204" pitchFamily="34" charset="0"/>
              </a:rPr>
              <a:t> settlement terms are finalized and the monitor is put in place.</a:t>
            </a:r>
          </a:p>
          <a:p>
            <a:pPr lvl="1">
              <a:spcBef>
                <a:spcPts val="0"/>
              </a:spcBef>
            </a:pPr>
            <a:endParaRPr lang="en-US" sz="1800" dirty="0">
              <a:latin typeface="Arial Nova Light" panose="020B0304020202020204" pitchFamily="34" charset="0"/>
            </a:endParaRPr>
          </a:p>
          <a:p>
            <a:pPr lvl="1">
              <a:spcBef>
                <a:spcPts val="0"/>
              </a:spcBef>
            </a:pPr>
            <a:r>
              <a:rPr lang="en-US" sz="1800" dirty="0">
                <a:latin typeface="Arial Nova Light" panose="020B0304020202020204" pitchFamily="34" charset="0"/>
              </a:rPr>
              <a:t>Prepare for the entity to be monitored, such as by collecting and organizing documents.</a:t>
            </a:r>
          </a:p>
          <a:p>
            <a:pPr lvl="1">
              <a:spcBef>
                <a:spcPts val="0"/>
              </a:spcBef>
            </a:pPr>
            <a:endParaRPr lang="en-US" sz="1800" dirty="0">
              <a:latin typeface="Arial Nova Light" panose="020B0304020202020204" pitchFamily="34" charset="0"/>
            </a:endParaRPr>
          </a:p>
          <a:p>
            <a:pPr lvl="1">
              <a:spcBef>
                <a:spcPts val="0"/>
              </a:spcBef>
            </a:pPr>
            <a:r>
              <a:rPr lang="en-US" sz="1800" dirty="0">
                <a:latin typeface="Arial Nova Light" panose="020B0304020202020204" pitchFamily="34" charset="0"/>
              </a:rPr>
              <a:t>Support ongoing monitoring activities to ensure the success of any required monitoring.</a:t>
            </a:r>
          </a:p>
          <a:p>
            <a:pPr lvl="1">
              <a:spcBef>
                <a:spcPts val="0"/>
              </a:spcBef>
            </a:pPr>
            <a:endParaRPr lang="en-US" sz="1800" dirty="0">
              <a:latin typeface="Arial Nova Light" panose="020B0304020202020204" pitchFamily="34" charset="0"/>
            </a:endParaRPr>
          </a:p>
          <a:p>
            <a:pPr>
              <a:spcBef>
                <a:spcPts val="0"/>
              </a:spcBef>
            </a:pPr>
            <a:r>
              <a:rPr lang="en-US" sz="2000" dirty="0">
                <a:latin typeface="Arial Nova Light" panose="020B0304020202020204" pitchFamily="34" charset="0"/>
              </a:rPr>
              <a:t>Preparation and proactive conduct can reap benefits, such as a smoother monitoring process, the avoidance of surprises and side investigations, limiting the scope and cost of a monitor, and perhaps even avoiding a monitor altogether.</a:t>
            </a:r>
          </a:p>
        </p:txBody>
      </p:sp>
      <p:sp>
        <p:nvSpPr>
          <p:cNvPr id="6" name="Title 1">
            <a:extLst>
              <a:ext uri="{FF2B5EF4-FFF2-40B4-BE49-F238E27FC236}">
                <a16:creationId xmlns:a16="http://schemas.microsoft.com/office/drawing/2014/main" id="{71A0712B-75EA-4A85-932A-61C3B6957BD4}"/>
              </a:ext>
            </a:extLst>
          </p:cNvPr>
          <p:cNvSpPr txBox="1">
            <a:spLocks/>
          </p:cNvSpPr>
          <p:nvPr/>
        </p:nvSpPr>
        <p:spPr>
          <a:xfrm>
            <a:off x="4937030" y="136525"/>
            <a:ext cx="5205775" cy="1266203"/>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a:solidFill>
                  <a:schemeClr val="accent2"/>
                </a:solidFill>
              </a:rPr>
              <a:t>Considerations for Potential Post-Settlement Monitoring</a:t>
            </a:r>
          </a:p>
        </p:txBody>
      </p:sp>
      <p:sp>
        <p:nvSpPr>
          <p:cNvPr id="7" name="Rectangle 6">
            <a:extLst>
              <a:ext uri="{FF2B5EF4-FFF2-40B4-BE49-F238E27FC236}">
                <a16:creationId xmlns:a16="http://schemas.microsoft.com/office/drawing/2014/main" id="{684B9244-E81B-486F-9DD1-61ED5F8AFA82}"/>
              </a:ext>
            </a:extLst>
          </p:cNvPr>
          <p:cNvSpPr/>
          <p:nvPr/>
        </p:nvSpPr>
        <p:spPr>
          <a:xfrm>
            <a:off x="0" y="335266"/>
            <a:ext cx="4797083"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A4D6153F-EED9-4AFF-80D5-5AD3922EA2E2}"/>
              </a:ext>
            </a:extLst>
          </p:cNvPr>
          <p:cNvSpPr txBox="1">
            <a:spLocks/>
          </p:cNvSpPr>
          <p:nvPr/>
        </p:nvSpPr>
        <p:spPr>
          <a:xfrm>
            <a:off x="902108" y="302390"/>
            <a:ext cx="3894974"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Key Takeaways:</a:t>
            </a:r>
          </a:p>
        </p:txBody>
      </p:sp>
      <p:sp>
        <p:nvSpPr>
          <p:cNvPr id="9" name="Rectangle 8">
            <a:extLst>
              <a:ext uri="{FF2B5EF4-FFF2-40B4-BE49-F238E27FC236}">
                <a16:creationId xmlns:a16="http://schemas.microsoft.com/office/drawing/2014/main" id="{4919A682-7D60-4CE1-9690-459AE18263D4}"/>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10" name="Slide Number Placeholder 3">
            <a:extLst>
              <a:ext uri="{FF2B5EF4-FFF2-40B4-BE49-F238E27FC236}">
                <a16:creationId xmlns:a16="http://schemas.microsoft.com/office/drawing/2014/main" id="{57CDF81F-686A-4FA7-B282-73D14077EA45}"/>
              </a:ext>
            </a:extLst>
          </p:cNvPr>
          <p:cNvSpPr txBox="1">
            <a:spLocks/>
          </p:cNvSpPr>
          <p:nvPr/>
        </p:nvSpPr>
        <p:spPr>
          <a:xfrm>
            <a:off x="10646916" y="335266"/>
            <a:ext cx="49438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42</a:t>
            </a:fld>
            <a:endParaRPr lang="en-US" b="1" i="1" dirty="0">
              <a:solidFill>
                <a:schemeClr val="bg1"/>
              </a:solidFill>
            </a:endParaRPr>
          </a:p>
        </p:txBody>
      </p:sp>
    </p:spTree>
    <p:extLst>
      <p:ext uri="{BB962C8B-B14F-4D97-AF65-F5344CB8AC3E}">
        <p14:creationId xmlns:p14="http://schemas.microsoft.com/office/powerpoint/2010/main" val="17054114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96A026B-24CE-4E87-A2AE-E2D886446F80}"/>
              </a:ext>
            </a:extLst>
          </p:cNvPr>
          <p:cNvSpPr/>
          <p:nvPr/>
        </p:nvSpPr>
        <p:spPr>
          <a:xfrm>
            <a:off x="2843415" y="351430"/>
            <a:ext cx="8993874" cy="6155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999D667-6D73-412F-B9A0-8D14EA481885}"/>
              </a:ext>
            </a:extLst>
          </p:cNvPr>
          <p:cNvSpPr>
            <a:spLocks noGrp="1"/>
          </p:cNvSpPr>
          <p:nvPr>
            <p:ph idx="1"/>
          </p:nvPr>
        </p:nvSpPr>
        <p:spPr>
          <a:xfrm>
            <a:off x="3253101" y="1109258"/>
            <a:ext cx="8174502" cy="5278143"/>
          </a:xfrm>
        </p:spPr>
        <p:txBody>
          <a:bodyPr>
            <a:normAutofit fontScale="92500" lnSpcReduction="20000"/>
          </a:bodyPr>
          <a:lstStyle/>
          <a:p>
            <a:pPr marL="0" indent="0">
              <a:buNone/>
            </a:pPr>
            <a:r>
              <a:rPr lang="en-US" dirty="0">
                <a:latin typeface="Arial Nova Light" panose="020B0304020202020204" pitchFamily="34" charset="0"/>
              </a:rPr>
              <a:t>Now you know why pharmaceutical and drug distribution companies must be extremely careful, must enforce strict compliance procedures, and must follow all applicable rules and regulations when selling opioids.  But the same advice is applicable to companies which are selling other drugs, and indeed, for other companies which are subject to significant governmental regulations, such as, for example, financial institutions, defense contractors, and airplane manufacturers, just to name a few.  Robust, strictly enforced compliance programs are necessary, as is a “culture of compliance” from the very top.</a:t>
            </a:r>
          </a:p>
          <a:p>
            <a:endParaRPr lang="en-US" dirty="0">
              <a:latin typeface="Arial Nova Light" panose="020B0304020202020204" pitchFamily="34" charset="0"/>
            </a:endParaRPr>
          </a:p>
          <a:p>
            <a:pPr marL="0" indent="0">
              <a:buNone/>
            </a:pPr>
            <a:r>
              <a:rPr lang="en-US" dirty="0">
                <a:latin typeface="Arial Nova Light" panose="020B0304020202020204" pitchFamily="34" charset="0"/>
              </a:rPr>
              <a:t>A failure to follow this advice could be devastating and could lead to a company ending up in the Government’s cross-hairs.</a:t>
            </a:r>
          </a:p>
        </p:txBody>
      </p:sp>
      <p:sp>
        <p:nvSpPr>
          <p:cNvPr id="8" name="Title 1">
            <a:extLst>
              <a:ext uri="{FF2B5EF4-FFF2-40B4-BE49-F238E27FC236}">
                <a16:creationId xmlns:a16="http://schemas.microsoft.com/office/drawing/2014/main" id="{279C0550-642E-40E9-A9D4-1A3402E65C97}"/>
              </a:ext>
            </a:extLst>
          </p:cNvPr>
          <p:cNvSpPr txBox="1">
            <a:spLocks/>
          </p:cNvSpPr>
          <p:nvPr/>
        </p:nvSpPr>
        <p:spPr>
          <a:xfrm>
            <a:off x="126610" y="526545"/>
            <a:ext cx="3894974"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spc="100" dirty="0">
                <a:solidFill>
                  <a:schemeClr val="accent1">
                    <a:lumMod val="50000"/>
                  </a:schemeClr>
                </a:solidFill>
                <a:latin typeface="Arial Narrow" panose="020B0606020202030204" pitchFamily="34" charset="0"/>
              </a:rPr>
              <a:t>Conclusion</a:t>
            </a:r>
            <a:endParaRPr lang="en-US" b="1" i="1" cap="small" spc="100" dirty="0">
              <a:solidFill>
                <a:schemeClr val="accent1">
                  <a:lumMod val="50000"/>
                </a:schemeClr>
              </a:solidFill>
              <a:latin typeface="Arial Narrow" panose="020B0606020202030204" pitchFamily="34" charset="0"/>
            </a:endParaRPr>
          </a:p>
        </p:txBody>
      </p:sp>
      <p:sp>
        <p:nvSpPr>
          <p:cNvPr id="12" name="Rectangle 11">
            <a:extLst>
              <a:ext uri="{FF2B5EF4-FFF2-40B4-BE49-F238E27FC236}">
                <a16:creationId xmlns:a16="http://schemas.microsoft.com/office/drawing/2014/main" id="{303406CE-CD94-4FF1-B066-70C16B8671CF}"/>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13" name="Slide Number Placeholder 3">
            <a:extLst>
              <a:ext uri="{FF2B5EF4-FFF2-40B4-BE49-F238E27FC236}">
                <a16:creationId xmlns:a16="http://schemas.microsoft.com/office/drawing/2014/main" id="{A987AF5E-2291-42A6-B101-C122E399AD34}"/>
              </a:ext>
            </a:extLst>
          </p:cNvPr>
          <p:cNvSpPr>
            <a:spLocks noGrp="1"/>
          </p:cNvSpPr>
          <p:nvPr>
            <p:ph type="sldNum" sz="quarter" idx="12"/>
          </p:nvPr>
        </p:nvSpPr>
        <p:spPr>
          <a:xfrm>
            <a:off x="10664658" y="351430"/>
            <a:ext cx="458897" cy="365125"/>
          </a:xfrm>
        </p:spPr>
        <p:txBody>
          <a:bodyPr/>
          <a:lstStyle/>
          <a:p>
            <a:pPr algn="ctr"/>
            <a:fld id="{C3AB06FF-B0ED-44A2-9576-7E9270512933}" type="slidenum">
              <a:rPr lang="en-US" sz="1800" b="1" i="1" smtClean="0">
                <a:solidFill>
                  <a:schemeClr val="bg1"/>
                </a:solidFill>
              </a:rPr>
              <a:pPr algn="ctr"/>
              <a:t>43</a:t>
            </a:fld>
            <a:endParaRPr lang="en-US" b="1" i="1" dirty="0">
              <a:solidFill>
                <a:schemeClr val="bg1"/>
              </a:solidFill>
            </a:endParaRPr>
          </a:p>
        </p:txBody>
      </p:sp>
    </p:spTree>
    <p:extLst>
      <p:ext uri="{BB962C8B-B14F-4D97-AF65-F5344CB8AC3E}">
        <p14:creationId xmlns:p14="http://schemas.microsoft.com/office/powerpoint/2010/main" val="18316415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9791798-4173-4498-9464-5B1ED1318007}"/>
              </a:ext>
            </a:extLst>
          </p:cNvPr>
          <p:cNvSpPr/>
          <p:nvPr/>
        </p:nvSpPr>
        <p:spPr>
          <a:xfrm flipV="1">
            <a:off x="-59140" y="2871525"/>
            <a:ext cx="12251140" cy="111495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9" name="Rectangle 8">
            <a:extLst>
              <a:ext uri="{FF2B5EF4-FFF2-40B4-BE49-F238E27FC236}">
                <a16:creationId xmlns:a16="http://schemas.microsoft.com/office/drawing/2014/main" id="{0DB1B35B-0B6C-4F34-8404-64B78A152DE9}"/>
              </a:ext>
            </a:extLst>
          </p:cNvPr>
          <p:cNvSpPr/>
          <p:nvPr/>
        </p:nvSpPr>
        <p:spPr>
          <a:xfrm>
            <a:off x="336645" y="351430"/>
            <a:ext cx="11518710" cy="6155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315B7F6-E102-409B-B27C-6CB81ADF147D}"/>
              </a:ext>
            </a:extLst>
          </p:cNvPr>
          <p:cNvSpPr>
            <a:spLocks noGrp="1"/>
          </p:cNvSpPr>
          <p:nvPr>
            <p:ph type="ctrTitle"/>
          </p:nvPr>
        </p:nvSpPr>
        <p:spPr>
          <a:xfrm>
            <a:off x="1132764" y="2201167"/>
            <a:ext cx="9144000" cy="1655762"/>
          </a:xfrm>
        </p:spPr>
        <p:txBody>
          <a:bodyPr>
            <a:noAutofit/>
          </a:bodyPr>
          <a:lstStyle/>
          <a:p>
            <a:pPr algn="l"/>
            <a:r>
              <a:rPr lang="en-US" sz="4800" b="1" i="1" cap="small" dirty="0">
                <a:solidFill>
                  <a:schemeClr val="accent1">
                    <a:lumMod val="50000"/>
                  </a:schemeClr>
                </a:solidFill>
                <a:latin typeface="Arial Narrow" panose="020B0606020202030204" pitchFamily="34" charset="0"/>
              </a:rPr>
              <a:t>Representing Drug Companies in High-Profile Opioid Cases:</a:t>
            </a:r>
            <a:br>
              <a:rPr lang="en-US" sz="4800" b="1" i="1" dirty="0">
                <a:latin typeface="Arial Narrow" panose="020B0606020202030204" pitchFamily="34" charset="0"/>
              </a:rPr>
            </a:br>
            <a:br>
              <a:rPr lang="en-US" sz="3200" b="1" i="1" dirty="0">
                <a:latin typeface="Arial Narrow" panose="020B0606020202030204" pitchFamily="34" charset="0"/>
              </a:rPr>
            </a:br>
            <a:r>
              <a:rPr lang="en-US" sz="3200" b="1" i="1" dirty="0">
                <a:solidFill>
                  <a:schemeClr val="tx1">
                    <a:lumMod val="75000"/>
                    <a:lumOff val="25000"/>
                  </a:schemeClr>
                </a:solidFill>
                <a:latin typeface="Arial Narrow" panose="020B0606020202030204" pitchFamily="34" charset="0"/>
              </a:rPr>
              <a:t>Lessons from the </a:t>
            </a:r>
            <a:r>
              <a:rPr lang="en-US" sz="3200" b="1" i="1" dirty="0" err="1">
                <a:solidFill>
                  <a:schemeClr val="tx1">
                    <a:lumMod val="75000"/>
                    <a:lumOff val="25000"/>
                  </a:schemeClr>
                </a:solidFill>
                <a:latin typeface="Arial Narrow" panose="020B0606020202030204" pitchFamily="34" charset="0"/>
              </a:rPr>
              <a:t>Insys</a:t>
            </a:r>
            <a:r>
              <a:rPr lang="en-US" sz="3200" b="1" i="1" dirty="0">
                <a:solidFill>
                  <a:schemeClr val="tx1">
                    <a:lumMod val="75000"/>
                    <a:lumOff val="25000"/>
                  </a:schemeClr>
                </a:solidFill>
                <a:latin typeface="Arial Narrow" panose="020B0606020202030204" pitchFamily="34" charset="0"/>
              </a:rPr>
              <a:t> Therapeutics and </a:t>
            </a:r>
            <a:br>
              <a:rPr lang="en-US" sz="3200" b="1" i="1" dirty="0">
                <a:solidFill>
                  <a:schemeClr val="tx1">
                    <a:lumMod val="75000"/>
                    <a:lumOff val="25000"/>
                  </a:schemeClr>
                </a:solidFill>
                <a:latin typeface="Arial Narrow" panose="020B0606020202030204" pitchFamily="34" charset="0"/>
              </a:rPr>
            </a:br>
            <a:r>
              <a:rPr lang="en-US" sz="3200" b="1" i="1" dirty="0">
                <a:solidFill>
                  <a:schemeClr val="tx1">
                    <a:lumMod val="75000"/>
                    <a:lumOff val="25000"/>
                  </a:schemeClr>
                </a:solidFill>
                <a:latin typeface="Arial Narrow" panose="020B0606020202030204" pitchFamily="34" charset="0"/>
              </a:rPr>
              <a:t>Rochester Drug Co-Operative Cases </a:t>
            </a:r>
            <a:endParaRPr lang="en-US" sz="4800" b="1" i="1" dirty="0">
              <a:solidFill>
                <a:schemeClr val="tx1">
                  <a:lumMod val="75000"/>
                  <a:lumOff val="25000"/>
                </a:schemeClr>
              </a:solidFill>
              <a:latin typeface="Arial Narrow" panose="020B0606020202030204" pitchFamily="34" charset="0"/>
            </a:endParaRPr>
          </a:p>
        </p:txBody>
      </p:sp>
      <p:sp>
        <p:nvSpPr>
          <p:cNvPr id="3" name="Subtitle 2">
            <a:extLst>
              <a:ext uri="{FF2B5EF4-FFF2-40B4-BE49-F238E27FC236}">
                <a16:creationId xmlns:a16="http://schemas.microsoft.com/office/drawing/2014/main" id="{6479DD2C-8523-421A-BE6C-F126483D1B15}"/>
              </a:ext>
            </a:extLst>
          </p:cNvPr>
          <p:cNvSpPr>
            <a:spLocks noGrp="1"/>
          </p:cNvSpPr>
          <p:nvPr>
            <p:ph type="subTitle" idx="1"/>
          </p:nvPr>
        </p:nvSpPr>
        <p:spPr>
          <a:xfrm>
            <a:off x="1132764" y="4396494"/>
            <a:ext cx="9144000" cy="1277693"/>
          </a:xfrm>
        </p:spPr>
        <p:txBody>
          <a:bodyPr>
            <a:normAutofit lnSpcReduction="10000"/>
          </a:bodyPr>
          <a:lstStyle/>
          <a:p>
            <a:pPr algn="l"/>
            <a:endParaRPr lang="en-US" sz="2000" i="1" dirty="0">
              <a:solidFill>
                <a:schemeClr val="accent2">
                  <a:lumMod val="75000"/>
                </a:schemeClr>
              </a:solidFill>
            </a:endParaRPr>
          </a:p>
          <a:p>
            <a:pPr algn="l"/>
            <a:r>
              <a:rPr lang="en-US" sz="2000" dirty="0">
                <a:solidFill>
                  <a:schemeClr val="accent2">
                    <a:lumMod val="75000"/>
                  </a:schemeClr>
                </a:solidFill>
              </a:rPr>
              <a:t>ABA Business Law Section Annual Meeting, Washington, D.C.</a:t>
            </a:r>
            <a:br>
              <a:rPr lang="en-US" sz="2000" dirty="0">
                <a:solidFill>
                  <a:schemeClr val="accent2">
                    <a:lumMod val="75000"/>
                  </a:schemeClr>
                </a:solidFill>
              </a:rPr>
            </a:br>
            <a:r>
              <a:rPr lang="en-US" sz="2000" dirty="0">
                <a:solidFill>
                  <a:schemeClr val="accent2">
                    <a:lumMod val="75000"/>
                  </a:schemeClr>
                </a:solidFill>
              </a:rPr>
              <a:t>Business Crimes and Investigations Committee</a:t>
            </a:r>
            <a:br>
              <a:rPr lang="en-US" sz="2000" dirty="0">
                <a:solidFill>
                  <a:schemeClr val="accent2">
                    <a:lumMod val="75000"/>
                  </a:schemeClr>
                </a:solidFill>
              </a:rPr>
            </a:br>
            <a:r>
              <a:rPr lang="en-US" sz="2000" dirty="0">
                <a:solidFill>
                  <a:schemeClr val="accent2">
                    <a:lumMod val="75000"/>
                  </a:schemeClr>
                </a:solidFill>
              </a:rPr>
              <a:t>September 12, 2019</a:t>
            </a:r>
          </a:p>
        </p:txBody>
      </p:sp>
      <p:sp>
        <p:nvSpPr>
          <p:cNvPr id="6" name="TextBox 5">
            <a:extLst>
              <a:ext uri="{FF2B5EF4-FFF2-40B4-BE49-F238E27FC236}">
                <a16:creationId xmlns:a16="http://schemas.microsoft.com/office/drawing/2014/main" id="{67BE9E91-0074-46A6-848D-854583BD987D}"/>
              </a:ext>
            </a:extLst>
          </p:cNvPr>
          <p:cNvSpPr txBox="1"/>
          <p:nvPr/>
        </p:nvSpPr>
        <p:spPr>
          <a:xfrm>
            <a:off x="336645" y="6507263"/>
            <a:ext cx="2356701" cy="276999"/>
          </a:xfrm>
          <a:prstGeom prst="rect">
            <a:avLst/>
          </a:prstGeom>
          <a:noFill/>
        </p:spPr>
        <p:txBody>
          <a:bodyPr wrap="square" rtlCol="0">
            <a:spAutoFit/>
          </a:bodyPr>
          <a:lstStyle/>
          <a:p>
            <a:r>
              <a:rPr lang="en-US" sz="1200" dirty="0"/>
              <a:t>HF # </a:t>
            </a:r>
            <a:r>
              <a:rPr lang="en-US" sz="1200" dirty="0" err="1"/>
              <a:t>12937546v1</a:t>
            </a:r>
            <a:endParaRPr lang="en-US" sz="1200" dirty="0"/>
          </a:p>
        </p:txBody>
      </p:sp>
    </p:spTree>
    <p:extLst>
      <p:ext uri="{BB962C8B-B14F-4D97-AF65-F5344CB8AC3E}">
        <p14:creationId xmlns:p14="http://schemas.microsoft.com/office/powerpoint/2010/main" val="1630671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BED930-EBA5-4B1A-B2D7-D729D8878DB4}"/>
              </a:ext>
            </a:extLst>
          </p:cNvPr>
          <p:cNvSpPr>
            <a:spLocks noGrp="1"/>
          </p:cNvSpPr>
          <p:nvPr>
            <p:ph idx="1"/>
          </p:nvPr>
        </p:nvSpPr>
        <p:spPr>
          <a:xfrm>
            <a:off x="838200" y="1555423"/>
            <a:ext cx="10515600" cy="4621540"/>
          </a:xfrm>
        </p:spPr>
        <p:txBody>
          <a:bodyPr>
            <a:normAutofit/>
          </a:bodyPr>
          <a:lstStyle/>
          <a:p>
            <a:r>
              <a:rPr lang="en-US" dirty="0">
                <a:latin typeface="Arial Nova Light" panose="020B0304020202020204" pitchFamily="34" charset="0"/>
              </a:rPr>
              <a:t>This is partly a result of efforts by pharmaceutical companies beginning in the late 1990s to reassure the medical community that patients would not become addicted to prescription opioid pain relievers.</a:t>
            </a:r>
          </a:p>
          <a:p>
            <a:pPr marL="0" indent="0">
              <a:buNone/>
            </a:pPr>
            <a:endParaRPr lang="en-US" dirty="0">
              <a:latin typeface="Arial Nova Light" panose="020B0304020202020204" pitchFamily="34" charset="0"/>
            </a:endParaRPr>
          </a:p>
          <a:p>
            <a:r>
              <a:rPr lang="en-US" dirty="0">
                <a:latin typeface="Arial Nova Light" panose="020B0304020202020204" pitchFamily="34" charset="0"/>
              </a:rPr>
              <a:t>As a result, doctors and other medical providers began prescribing opioids at far higher rates, leading to widespread diversion and misuse of these drugs before it became clear that these medications were indeed highly addictive.</a:t>
            </a:r>
          </a:p>
        </p:txBody>
      </p:sp>
      <p:sp>
        <p:nvSpPr>
          <p:cNvPr id="7" name="Rectangle 6">
            <a:extLst>
              <a:ext uri="{FF2B5EF4-FFF2-40B4-BE49-F238E27FC236}">
                <a16:creationId xmlns:a16="http://schemas.microsoft.com/office/drawing/2014/main" id="{DB4A37C7-D139-40E7-B565-E4AC7CF52898}"/>
              </a:ext>
            </a:extLst>
          </p:cNvPr>
          <p:cNvSpPr/>
          <p:nvPr/>
        </p:nvSpPr>
        <p:spPr>
          <a:xfrm>
            <a:off x="0" y="228599"/>
            <a:ext cx="5923128"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3F510D9C-BCED-4AC4-AABA-D9346D8F667C}"/>
              </a:ext>
            </a:extLst>
          </p:cNvPr>
          <p:cNvSpPr txBox="1">
            <a:spLocks/>
          </p:cNvSpPr>
          <p:nvPr/>
        </p:nvSpPr>
        <p:spPr>
          <a:xfrm>
            <a:off x="838200" y="228743"/>
            <a:ext cx="10134600"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cap="small" dirty="0">
                <a:solidFill>
                  <a:schemeClr val="accent1">
                    <a:lumMod val="50000"/>
                  </a:schemeClr>
                </a:solidFill>
                <a:latin typeface="Arial Narrow" panose="020B0606020202030204" pitchFamily="34" charset="0"/>
              </a:rPr>
              <a:t>The Opioid Crisis </a:t>
            </a:r>
            <a:r>
              <a:rPr lang="en-US" sz="2800" b="1" i="1" cap="small" dirty="0">
                <a:solidFill>
                  <a:schemeClr val="accent1">
                    <a:lumMod val="50000"/>
                  </a:schemeClr>
                </a:solidFill>
                <a:latin typeface="Arial Narrow" panose="020B0606020202030204" pitchFamily="34" charset="0"/>
              </a:rPr>
              <a:t>(</a:t>
            </a:r>
            <a:r>
              <a:rPr lang="en-US" sz="2800" b="1" i="1" cap="small" dirty="0" err="1">
                <a:solidFill>
                  <a:schemeClr val="accent1">
                    <a:lumMod val="50000"/>
                  </a:schemeClr>
                </a:solidFill>
                <a:latin typeface="Arial Narrow" panose="020B0606020202030204" pitchFamily="34" charset="0"/>
              </a:rPr>
              <a:t>con’t</a:t>
            </a:r>
            <a:r>
              <a:rPr lang="en-US" sz="2800" b="1" i="1" cap="small" dirty="0">
                <a:solidFill>
                  <a:schemeClr val="accent1">
                    <a:lumMod val="50000"/>
                  </a:schemeClr>
                </a:solidFill>
                <a:latin typeface="Arial Narrow" panose="020B0606020202030204" pitchFamily="34" charset="0"/>
              </a:rPr>
              <a:t>.)</a:t>
            </a:r>
            <a:endParaRPr lang="en-US" b="1" i="1" cap="small" dirty="0">
              <a:solidFill>
                <a:schemeClr val="accent1">
                  <a:lumMod val="50000"/>
                </a:schemeClr>
              </a:solidFill>
              <a:latin typeface="Arial Narrow" panose="020B0606020202030204" pitchFamily="34" charset="0"/>
            </a:endParaRPr>
          </a:p>
        </p:txBody>
      </p:sp>
      <p:sp>
        <p:nvSpPr>
          <p:cNvPr id="15" name="Rectangle 14">
            <a:extLst>
              <a:ext uri="{FF2B5EF4-FFF2-40B4-BE49-F238E27FC236}">
                <a16:creationId xmlns:a16="http://schemas.microsoft.com/office/drawing/2014/main" id="{7987E8A4-AC58-4C09-8926-3DB837031F14}"/>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16" name="Slide Number Placeholder 3">
            <a:extLst>
              <a:ext uri="{FF2B5EF4-FFF2-40B4-BE49-F238E27FC236}">
                <a16:creationId xmlns:a16="http://schemas.microsoft.com/office/drawing/2014/main" id="{8CBE682F-380D-4B5D-98F8-E67EE0EFF7F3}"/>
              </a:ext>
            </a:extLst>
          </p:cNvPr>
          <p:cNvSpPr txBox="1">
            <a:spLocks/>
          </p:cNvSpPr>
          <p:nvPr/>
        </p:nvSpPr>
        <p:spPr>
          <a:xfrm>
            <a:off x="10696783" y="346020"/>
            <a:ext cx="39464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5</a:t>
            </a:fld>
            <a:endParaRPr lang="en-US" b="1" i="1" dirty="0">
              <a:solidFill>
                <a:schemeClr val="bg1"/>
              </a:solidFill>
            </a:endParaRPr>
          </a:p>
        </p:txBody>
      </p:sp>
    </p:spTree>
    <p:extLst>
      <p:ext uri="{BB962C8B-B14F-4D97-AF65-F5344CB8AC3E}">
        <p14:creationId xmlns:p14="http://schemas.microsoft.com/office/powerpoint/2010/main" val="2688895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BED930-EBA5-4B1A-B2D7-D729D8878DB4}"/>
              </a:ext>
            </a:extLst>
          </p:cNvPr>
          <p:cNvSpPr>
            <a:spLocks noGrp="1"/>
          </p:cNvSpPr>
          <p:nvPr>
            <p:ph idx="1"/>
          </p:nvPr>
        </p:nvSpPr>
        <p:spPr>
          <a:xfrm>
            <a:off x="838200" y="1528549"/>
            <a:ext cx="10515600" cy="4648414"/>
          </a:xfrm>
        </p:spPr>
        <p:txBody>
          <a:bodyPr>
            <a:normAutofit/>
          </a:bodyPr>
          <a:lstStyle/>
          <a:p>
            <a:r>
              <a:rPr lang="en-US" sz="2600" dirty="0">
                <a:latin typeface="Arial Nova Light" panose="020B0304020202020204" pitchFamily="34" charset="0"/>
              </a:rPr>
              <a:t>Recently, the U.S. Department of Justice (“DOJ”) has begun taking legal action, including the filing of criminal charges, to combat the opioid crisis, and to hold pharmaceutical companies, drug distribution companies, and their executives accountable for their role in the crisis.</a:t>
            </a:r>
          </a:p>
          <a:p>
            <a:r>
              <a:rPr lang="en-US" sz="2600" dirty="0">
                <a:latin typeface="Arial Nova Light" panose="020B0304020202020204" pitchFamily="34" charset="0"/>
              </a:rPr>
              <a:t>This includes recent criminal cases brought against </a:t>
            </a:r>
            <a:r>
              <a:rPr lang="en-US" sz="2600" dirty="0" err="1">
                <a:latin typeface="Arial Nova Light" panose="020B0304020202020204" pitchFamily="34" charset="0"/>
              </a:rPr>
              <a:t>Insys</a:t>
            </a:r>
            <a:r>
              <a:rPr lang="en-US" sz="2600" dirty="0">
                <a:latin typeface="Arial Nova Light" panose="020B0304020202020204" pitchFamily="34" charset="0"/>
              </a:rPr>
              <a:t> Therapeutics, Inc. (“</a:t>
            </a:r>
            <a:r>
              <a:rPr lang="en-US" sz="2600" dirty="0" err="1">
                <a:latin typeface="Arial Nova Light" panose="020B0304020202020204" pitchFamily="34" charset="0"/>
              </a:rPr>
              <a:t>Insys</a:t>
            </a:r>
            <a:r>
              <a:rPr lang="en-US" sz="2600" dirty="0">
                <a:latin typeface="Arial Nova Light" panose="020B0304020202020204" pitchFamily="34" charset="0"/>
              </a:rPr>
              <a:t>”) and Rochester Drug Co-Operative, Inc. (“RDC”).</a:t>
            </a:r>
          </a:p>
          <a:p>
            <a:r>
              <a:rPr lang="en-US" sz="2600" dirty="0">
                <a:latin typeface="Arial Nova Light" panose="020B0304020202020204" pitchFamily="34" charset="0"/>
              </a:rPr>
              <a:t>This also includes civil and/or criminal cases brought against other pharmaceutical and distribution companies and their executives, including Purdue Pharma, Cardinal Health, </a:t>
            </a:r>
            <a:r>
              <a:rPr lang="en-US" sz="2600" dirty="0" err="1">
                <a:latin typeface="Arial Nova Light" panose="020B0304020202020204" pitchFamily="34" charset="0"/>
              </a:rPr>
              <a:t>AmerisourceBerger</a:t>
            </a:r>
            <a:r>
              <a:rPr lang="en-US" sz="2600" dirty="0">
                <a:latin typeface="Arial Nova Light" panose="020B0304020202020204" pitchFamily="34" charset="0"/>
              </a:rPr>
              <a:t>, Miami-</a:t>
            </a:r>
            <a:r>
              <a:rPr lang="en-US" sz="2600" dirty="0" err="1">
                <a:latin typeface="Arial Nova Light" panose="020B0304020202020204" pitchFamily="34" charset="0"/>
              </a:rPr>
              <a:t>Luken</a:t>
            </a:r>
            <a:r>
              <a:rPr lang="en-US" sz="2600" dirty="0">
                <a:latin typeface="Arial Nova Light" panose="020B0304020202020204" pitchFamily="34" charset="0"/>
              </a:rPr>
              <a:t> Inc., and </a:t>
            </a:r>
            <a:r>
              <a:rPr lang="en-US" sz="2600" dirty="0" err="1">
                <a:latin typeface="Arial Nova Light" panose="020B0304020202020204" pitchFamily="34" charset="0"/>
              </a:rPr>
              <a:t>McKessen</a:t>
            </a:r>
            <a:r>
              <a:rPr lang="en-US" sz="2600" dirty="0">
                <a:latin typeface="Arial Nova Light" panose="020B0304020202020204" pitchFamily="34" charset="0"/>
              </a:rPr>
              <a:t> Corp.</a:t>
            </a:r>
          </a:p>
        </p:txBody>
      </p:sp>
      <p:sp>
        <p:nvSpPr>
          <p:cNvPr id="5" name="Rectangle 4">
            <a:extLst>
              <a:ext uri="{FF2B5EF4-FFF2-40B4-BE49-F238E27FC236}">
                <a16:creationId xmlns:a16="http://schemas.microsoft.com/office/drawing/2014/main" id="{03A78766-A5B5-49D1-889E-0111882B13A8}"/>
              </a:ext>
            </a:extLst>
          </p:cNvPr>
          <p:cNvSpPr/>
          <p:nvPr/>
        </p:nvSpPr>
        <p:spPr>
          <a:xfrm>
            <a:off x="-1" y="228599"/>
            <a:ext cx="7397087"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F17FBB6D-0D56-42F9-85AD-A3D36F26585B}"/>
              </a:ext>
            </a:extLst>
          </p:cNvPr>
          <p:cNvSpPr txBox="1">
            <a:spLocks/>
          </p:cNvSpPr>
          <p:nvPr/>
        </p:nvSpPr>
        <p:spPr>
          <a:xfrm>
            <a:off x="838200" y="228743"/>
            <a:ext cx="10134600"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cap="small" dirty="0">
                <a:solidFill>
                  <a:schemeClr val="accent1">
                    <a:lumMod val="50000"/>
                  </a:schemeClr>
                </a:solidFill>
                <a:latin typeface="Arial Narrow" panose="020B0606020202030204" pitchFamily="34" charset="0"/>
              </a:rPr>
              <a:t>The Government’s Response</a:t>
            </a:r>
          </a:p>
        </p:txBody>
      </p:sp>
      <p:sp>
        <p:nvSpPr>
          <p:cNvPr id="7" name="Rectangle 6">
            <a:extLst>
              <a:ext uri="{FF2B5EF4-FFF2-40B4-BE49-F238E27FC236}">
                <a16:creationId xmlns:a16="http://schemas.microsoft.com/office/drawing/2014/main" id="{CA5AE259-68EC-433A-82DD-EE28EA5E359F}"/>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8" name="Slide Number Placeholder 3">
            <a:extLst>
              <a:ext uri="{FF2B5EF4-FFF2-40B4-BE49-F238E27FC236}">
                <a16:creationId xmlns:a16="http://schemas.microsoft.com/office/drawing/2014/main" id="{96E48A3E-C19C-43E3-8FDB-E9D39562A731}"/>
              </a:ext>
            </a:extLst>
          </p:cNvPr>
          <p:cNvSpPr txBox="1">
            <a:spLocks/>
          </p:cNvSpPr>
          <p:nvPr/>
        </p:nvSpPr>
        <p:spPr>
          <a:xfrm>
            <a:off x="10696783" y="346020"/>
            <a:ext cx="39464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6</a:t>
            </a:fld>
            <a:endParaRPr lang="en-US" b="1" i="1" dirty="0">
              <a:solidFill>
                <a:schemeClr val="bg1"/>
              </a:solidFill>
            </a:endParaRPr>
          </a:p>
        </p:txBody>
      </p:sp>
    </p:spTree>
    <p:extLst>
      <p:ext uri="{BB962C8B-B14F-4D97-AF65-F5344CB8AC3E}">
        <p14:creationId xmlns:p14="http://schemas.microsoft.com/office/powerpoint/2010/main" val="3922433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354FAF-850B-495F-8F96-FABCB5D3DC40}"/>
              </a:ext>
            </a:extLst>
          </p:cNvPr>
          <p:cNvSpPr/>
          <p:nvPr/>
        </p:nvSpPr>
        <p:spPr>
          <a:xfrm>
            <a:off x="0" y="1042738"/>
            <a:ext cx="7601804" cy="4166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2" name="Title 1">
            <a:extLst>
              <a:ext uri="{FF2B5EF4-FFF2-40B4-BE49-F238E27FC236}">
                <a16:creationId xmlns:a16="http://schemas.microsoft.com/office/drawing/2014/main" id="{8D476AE0-E8AF-4823-B916-AC822C192740}"/>
              </a:ext>
            </a:extLst>
          </p:cNvPr>
          <p:cNvSpPr>
            <a:spLocks noGrp="1"/>
          </p:cNvSpPr>
          <p:nvPr>
            <p:ph type="title"/>
          </p:nvPr>
        </p:nvSpPr>
        <p:spPr>
          <a:xfrm>
            <a:off x="838200" y="602721"/>
            <a:ext cx="4907508" cy="1325563"/>
          </a:xfrm>
        </p:spPr>
        <p:txBody>
          <a:bodyPr>
            <a:normAutofit/>
          </a:bodyPr>
          <a:lstStyle/>
          <a:p>
            <a:r>
              <a:rPr lang="en-US" sz="3600" b="1" i="1" dirty="0">
                <a:solidFill>
                  <a:schemeClr val="bg1"/>
                </a:solidFill>
              </a:rPr>
              <a:t>21 U.S.C. §§ 801-971</a:t>
            </a:r>
          </a:p>
        </p:txBody>
      </p:sp>
      <p:sp>
        <p:nvSpPr>
          <p:cNvPr id="3" name="Content Placeholder 2">
            <a:extLst>
              <a:ext uri="{FF2B5EF4-FFF2-40B4-BE49-F238E27FC236}">
                <a16:creationId xmlns:a16="http://schemas.microsoft.com/office/drawing/2014/main" id="{16B2E6F9-689F-4094-93E1-3C69072F054B}"/>
              </a:ext>
            </a:extLst>
          </p:cNvPr>
          <p:cNvSpPr>
            <a:spLocks noGrp="1"/>
          </p:cNvSpPr>
          <p:nvPr>
            <p:ph idx="1"/>
          </p:nvPr>
        </p:nvSpPr>
        <p:spPr>
          <a:xfrm>
            <a:off x="838200" y="1825625"/>
            <a:ext cx="10515600" cy="4351338"/>
          </a:xfrm>
        </p:spPr>
        <p:txBody>
          <a:bodyPr>
            <a:normAutofit/>
          </a:bodyPr>
          <a:lstStyle/>
          <a:p>
            <a:r>
              <a:rPr lang="en-US" dirty="0">
                <a:latin typeface="Arial Nova Light" panose="020B0304020202020204" pitchFamily="34" charset="0"/>
              </a:rPr>
              <a:t>The U.S. Controlled Substances Act (“CSA”) regulates the manufacture, distribution, and use of substances that can have a detrimental effect on public health and welfare.</a:t>
            </a:r>
          </a:p>
          <a:p>
            <a:pPr marL="0" indent="0">
              <a:buNone/>
            </a:pPr>
            <a:endParaRPr lang="en-US" dirty="0">
              <a:latin typeface="Arial Nova Light" panose="020B0304020202020204" pitchFamily="34" charset="0"/>
            </a:endParaRPr>
          </a:p>
          <a:p>
            <a:r>
              <a:rPr lang="en-US" dirty="0">
                <a:latin typeface="Arial Nova Light" panose="020B0304020202020204" pitchFamily="34" charset="0"/>
              </a:rPr>
              <a:t>To manufacture or distribute controlled substances, including fentanyl and oxycodone, an entity must register with the Drug Enforcement Administration (“DEA”) and comply with laws and regulations imposed by the CSA.</a:t>
            </a:r>
          </a:p>
        </p:txBody>
      </p:sp>
      <p:sp>
        <p:nvSpPr>
          <p:cNvPr id="5" name="Rectangle 4">
            <a:extLst>
              <a:ext uri="{FF2B5EF4-FFF2-40B4-BE49-F238E27FC236}">
                <a16:creationId xmlns:a16="http://schemas.microsoft.com/office/drawing/2014/main" id="{2DA049AC-E3F6-4246-A6E9-F3F56FA03063}"/>
              </a:ext>
            </a:extLst>
          </p:cNvPr>
          <p:cNvSpPr/>
          <p:nvPr/>
        </p:nvSpPr>
        <p:spPr>
          <a:xfrm>
            <a:off x="-1" y="228599"/>
            <a:ext cx="7601804"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5128AA7A-871E-4E97-B714-F544DA94D78A}"/>
              </a:ext>
            </a:extLst>
          </p:cNvPr>
          <p:cNvSpPr txBox="1">
            <a:spLocks/>
          </p:cNvSpPr>
          <p:nvPr/>
        </p:nvSpPr>
        <p:spPr>
          <a:xfrm>
            <a:off x="838200" y="228743"/>
            <a:ext cx="10134600"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The Controlled Substances Act</a:t>
            </a:r>
          </a:p>
        </p:txBody>
      </p:sp>
      <p:sp>
        <p:nvSpPr>
          <p:cNvPr id="7" name="Rectangle 6">
            <a:extLst>
              <a:ext uri="{FF2B5EF4-FFF2-40B4-BE49-F238E27FC236}">
                <a16:creationId xmlns:a16="http://schemas.microsoft.com/office/drawing/2014/main" id="{2FD28B94-EAC0-4C04-8169-E8A96EA8AD76}"/>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8" name="Slide Number Placeholder 3">
            <a:extLst>
              <a:ext uri="{FF2B5EF4-FFF2-40B4-BE49-F238E27FC236}">
                <a16:creationId xmlns:a16="http://schemas.microsoft.com/office/drawing/2014/main" id="{899DD5AB-FA38-4FDD-911D-FEB6EAAE45BB}"/>
              </a:ext>
            </a:extLst>
          </p:cNvPr>
          <p:cNvSpPr txBox="1">
            <a:spLocks/>
          </p:cNvSpPr>
          <p:nvPr/>
        </p:nvSpPr>
        <p:spPr>
          <a:xfrm>
            <a:off x="10696783" y="346020"/>
            <a:ext cx="39464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7</a:t>
            </a:fld>
            <a:endParaRPr lang="en-US" b="1" i="1" dirty="0">
              <a:solidFill>
                <a:schemeClr val="bg1"/>
              </a:solidFill>
            </a:endParaRPr>
          </a:p>
        </p:txBody>
      </p:sp>
    </p:spTree>
    <p:extLst>
      <p:ext uri="{BB962C8B-B14F-4D97-AF65-F5344CB8AC3E}">
        <p14:creationId xmlns:p14="http://schemas.microsoft.com/office/powerpoint/2010/main" val="1003208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B2E6F9-689F-4094-93E1-3C69072F054B}"/>
              </a:ext>
            </a:extLst>
          </p:cNvPr>
          <p:cNvSpPr>
            <a:spLocks noGrp="1"/>
          </p:cNvSpPr>
          <p:nvPr>
            <p:ph idx="1"/>
          </p:nvPr>
        </p:nvSpPr>
        <p:spPr>
          <a:xfrm>
            <a:off x="838200" y="1385740"/>
            <a:ext cx="10515600" cy="4791223"/>
          </a:xfrm>
        </p:spPr>
        <p:txBody>
          <a:bodyPr>
            <a:normAutofit/>
          </a:bodyPr>
          <a:lstStyle/>
          <a:p>
            <a:r>
              <a:rPr lang="en-US" dirty="0">
                <a:latin typeface="Arial Nova Light" panose="020B0304020202020204" pitchFamily="34" charset="0"/>
              </a:rPr>
              <a:t>Pursuant to 21 U.S.C. § 823(a)(1) and (b)(1), registered drug manufacturers and distributors are required to maintain “effective control[s] against diversion of particular controlled substances” into “other than legitimate medical, scientific, and industrial channels.”</a:t>
            </a:r>
          </a:p>
          <a:p>
            <a:endParaRPr lang="en-US" dirty="0">
              <a:latin typeface="Arial Nova Light" panose="020B0304020202020204" pitchFamily="34" charset="0"/>
            </a:endParaRPr>
          </a:p>
          <a:p>
            <a:r>
              <a:rPr lang="en-US" dirty="0">
                <a:latin typeface="Arial Nova Light" panose="020B0304020202020204" pitchFamily="34" charset="0"/>
              </a:rPr>
              <a:t>Registered distributors are also responsible for reporting suspicious orders to the DEA, which are defined by regulation as including “orders of unusual size, orders deviating substantially from a normal pattern, and orders of unusual frequency.” [21 C.F.R. § 1301.74(b)]</a:t>
            </a:r>
          </a:p>
        </p:txBody>
      </p:sp>
      <p:sp>
        <p:nvSpPr>
          <p:cNvPr id="5" name="Rectangle 4">
            <a:extLst>
              <a:ext uri="{FF2B5EF4-FFF2-40B4-BE49-F238E27FC236}">
                <a16:creationId xmlns:a16="http://schemas.microsoft.com/office/drawing/2014/main" id="{CEF68A37-508C-4AC3-B973-34D605D2CB65}"/>
              </a:ext>
            </a:extLst>
          </p:cNvPr>
          <p:cNvSpPr/>
          <p:nvPr/>
        </p:nvSpPr>
        <p:spPr>
          <a:xfrm>
            <a:off x="-2" y="228599"/>
            <a:ext cx="8610601" cy="74824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1B3F4E89-525F-45ED-9D7F-92EFC7572D47}"/>
              </a:ext>
            </a:extLst>
          </p:cNvPr>
          <p:cNvSpPr txBox="1">
            <a:spLocks/>
          </p:cNvSpPr>
          <p:nvPr/>
        </p:nvSpPr>
        <p:spPr>
          <a:xfrm>
            <a:off x="838200" y="228743"/>
            <a:ext cx="10134600" cy="8139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cap="small" dirty="0">
                <a:solidFill>
                  <a:schemeClr val="accent1">
                    <a:lumMod val="50000"/>
                  </a:schemeClr>
                </a:solidFill>
                <a:latin typeface="Arial Narrow" panose="020B0606020202030204" pitchFamily="34" charset="0"/>
              </a:rPr>
              <a:t>The Controlled Substances Act </a:t>
            </a:r>
            <a:r>
              <a:rPr lang="en-US" sz="2800" b="1" i="1" cap="small" dirty="0">
                <a:solidFill>
                  <a:schemeClr val="accent1">
                    <a:lumMod val="50000"/>
                  </a:schemeClr>
                </a:solidFill>
                <a:latin typeface="Arial Narrow" panose="020B0606020202030204" pitchFamily="34" charset="0"/>
              </a:rPr>
              <a:t>(</a:t>
            </a:r>
            <a:r>
              <a:rPr lang="en-US" sz="2800" b="1" i="1" cap="small" dirty="0" err="1">
                <a:solidFill>
                  <a:schemeClr val="accent1">
                    <a:lumMod val="50000"/>
                  </a:schemeClr>
                </a:solidFill>
                <a:latin typeface="Arial Narrow" panose="020B0606020202030204" pitchFamily="34" charset="0"/>
              </a:rPr>
              <a:t>con’t</a:t>
            </a:r>
            <a:r>
              <a:rPr lang="en-US" sz="2800" b="1" i="1" cap="small" dirty="0">
                <a:solidFill>
                  <a:schemeClr val="accent1">
                    <a:lumMod val="50000"/>
                  </a:schemeClr>
                </a:solidFill>
                <a:latin typeface="Arial Narrow" panose="020B0606020202030204" pitchFamily="34" charset="0"/>
              </a:rPr>
              <a:t>.)</a:t>
            </a:r>
            <a:endParaRPr lang="en-US" sz="4000" b="1" i="1" cap="small" dirty="0">
              <a:solidFill>
                <a:schemeClr val="accent1">
                  <a:lumMod val="50000"/>
                </a:schemeClr>
              </a:solidFill>
              <a:latin typeface="Arial Narrow" panose="020B0606020202030204" pitchFamily="34" charset="0"/>
            </a:endParaRPr>
          </a:p>
        </p:txBody>
      </p:sp>
      <p:sp>
        <p:nvSpPr>
          <p:cNvPr id="9" name="Rectangle 8">
            <a:extLst>
              <a:ext uri="{FF2B5EF4-FFF2-40B4-BE49-F238E27FC236}">
                <a16:creationId xmlns:a16="http://schemas.microsoft.com/office/drawing/2014/main" id="{69A04DF7-02A4-459D-B940-64FB23412D5E}"/>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10" name="Slide Number Placeholder 3">
            <a:extLst>
              <a:ext uri="{FF2B5EF4-FFF2-40B4-BE49-F238E27FC236}">
                <a16:creationId xmlns:a16="http://schemas.microsoft.com/office/drawing/2014/main" id="{730B51A8-5C14-4507-8F38-4E62D7CC1BCB}"/>
              </a:ext>
            </a:extLst>
          </p:cNvPr>
          <p:cNvSpPr txBox="1">
            <a:spLocks/>
          </p:cNvSpPr>
          <p:nvPr/>
        </p:nvSpPr>
        <p:spPr>
          <a:xfrm>
            <a:off x="10696783" y="346020"/>
            <a:ext cx="39464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8</a:t>
            </a:fld>
            <a:endParaRPr lang="en-US" b="1" i="1" dirty="0">
              <a:solidFill>
                <a:schemeClr val="bg1"/>
              </a:solidFill>
            </a:endParaRPr>
          </a:p>
        </p:txBody>
      </p:sp>
    </p:spTree>
    <p:extLst>
      <p:ext uri="{BB962C8B-B14F-4D97-AF65-F5344CB8AC3E}">
        <p14:creationId xmlns:p14="http://schemas.microsoft.com/office/powerpoint/2010/main" val="1672401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2B622-A8C3-42A6-81DA-36D4CF18C6AA}"/>
              </a:ext>
            </a:extLst>
          </p:cNvPr>
          <p:cNvSpPr/>
          <p:nvPr/>
        </p:nvSpPr>
        <p:spPr>
          <a:xfrm>
            <a:off x="0" y="2131645"/>
            <a:ext cx="12192000" cy="259470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8904096-563E-4791-92F7-4F28DE3E5A6B}"/>
              </a:ext>
            </a:extLst>
          </p:cNvPr>
          <p:cNvSpPr>
            <a:spLocks noGrp="1"/>
          </p:cNvSpPr>
          <p:nvPr>
            <p:ph type="title"/>
          </p:nvPr>
        </p:nvSpPr>
        <p:spPr>
          <a:xfrm>
            <a:off x="838200" y="2766217"/>
            <a:ext cx="10515600" cy="1325563"/>
          </a:xfrm>
        </p:spPr>
        <p:txBody>
          <a:bodyPr/>
          <a:lstStyle/>
          <a:p>
            <a:pPr algn="ctr"/>
            <a:r>
              <a:rPr lang="en-US" b="1" i="1" cap="small" spc="300" dirty="0">
                <a:solidFill>
                  <a:schemeClr val="accent1">
                    <a:lumMod val="50000"/>
                  </a:schemeClr>
                </a:solidFill>
                <a:latin typeface="Arial Narrow" panose="020B0606020202030204" pitchFamily="34" charset="0"/>
              </a:rPr>
              <a:t>THE INSYS THERAPEUTICS CASE</a:t>
            </a:r>
          </a:p>
        </p:txBody>
      </p:sp>
      <p:sp>
        <p:nvSpPr>
          <p:cNvPr id="7" name="Rectangle 6">
            <a:extLst>
              <a:ext uri="{FF2B5EF4-FFF2-40B4-BE49-F238E27FC236}">
                <a16:creationId xmlns:a16="http://schemas.microsoft.com/office/drawing/2014/main" id="{269BBBD7-299C-4E88-953C-2888CE434332}"/>
              </a:ext>
            </a:extLst>
          </p:cNvPr>
          <p:cNvSpPr/>
          <p:nvPr/>
        </p:nvSpPr>
        <p:spPr>
          <a:xfrm flipV="1">
            <a:off x="10498322" y="-1"/>
            <a:ext cx="791570" cy="9361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dirty="0">
              <a:solidFill>
                <a:schemeClr val="bg1"/>
              </a:solidFill>
            </a:endParaRPr>
          </a:p>
        </p:txBody>
      </p:sp>
      <p:sp>
        <p:nvSpPr>
          <p:cNvPr id="8" name="Slide Number Placeholder 3">
            <a:extLst>
              <a:ext uri="{FF2B5EF4-FFF2-40B4-BE49-F238E27FC236}">
                <a16:creationId xmlns:a16="http://schemas.microsoft.com/office/drawing/2014/main" id="{A78244E8-5042-425A-BF9C-06A8E4FE6898}"/>
              </a:ext>
            </a:extLst>
          </p:cNvPr>
          <p:cNvSpPr txBox="1">
            <a:spLocks/>
          </p:cNvSpPr>
          <p:nvPr/>
        </p:nvSpPr>
        <p:spPr>
          <a:xfrm>
            <a:off x="10696783" y="346020"/>
            <a:ext cx="39464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3AB06FF-B0ED-44A2-9576-7E9270512933}" type="slidenum">
              <a:rPr lang="en-US" sz="1800" b="1" i="1" smtClean="0">
                <a:solidFill>
                  <a:schemeClr val="bg1"/>
                </a:solidFill>
              </a:rPr>
              <a:pPr algn="ctr"/>
              <a:t>9</a:t>
            </a:fld>
            <a:endParaRPr lang="en-US" b="1" i="1" dirty="0">
              <a:solidFill>
                <a:schemeClr val="bg1"/>
              </a:solidFill>
            </a:endParaRPr>
          </a:p>
        </p:txBody>
      </p:sp>
    </p:spTree>
    <p:extLst>
      <p:ext uri="{BB962C8B-B14F-4D97-AF65-F5344CB8AC3E}">
        <p14:creationId xmlns:p14="http://schemas.microsoft.com/office/powerpoint/2010/main" val="1020901599"/>
      </p:ext>
    </p:extLst>
  </p:cSld>
  <p:clrMapOvr>
    <a:masterClrMapping/>
  </p:clrMapOvr>
</p:sld>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25878</TotalTime>
  <Words>3806</Words>
  <Application>Microsoft Office PowerPoint</Application>
  <PresentationFormat>Widescreen</PresentationFormat>
  <Paragraphs>350</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Arial Narrow</vt:lpstr>
      <vt:lpstr>Arial Nova Light</vt:lpstr>
      <vt:lpstr>Calibri</vt:lpstr>
      <vt:lpstr>Calibri Light</vt:lpstr>
      <vt:lpstr>Office Theme</vt:lpstr>
      <vt:lpstr>Representing Drug Companies in High-Profile Opioid Cases:  Lessons from the Insys Therapeutics and  Rochester Drug Co-Operative Cases </vt:lpstr>
      <vt:lpstr>Panelists</vt:lpstr>
      <vt:lpstr>Scenario</vt:lpstr>
      <vt:lpstr>The Opioid Crisis</vt:lpstr>
      <vt:lpstr>PowerPoint Presentation</vt:lpstr>
      <vt:lpstr>PowerPoint Presentation</vt:lpstr>
      <vt:lpstr>21 U.S.C. §§ 801-971</vt:lpstr>
      <vt:lpstr>PowerPoint Presentation</vt:lpstr>
      <vt:lpstr>THE INSYS THERAPEUTICS CASE</vt:lpstr>
      <vt:lpstr>PowerPoint Presentation</vt:lpstr>
      <vt:lpstr>Marketing Practices</vt:lpstr>
      <vt:lpstr>Marketing Practices (con’t.)</vt:lpstr>
      <vt:lpstr>PowerPoint Presentation</vt:lpstr>
      <vt:lpstr>PowerPoint Presentation</vt:lpstr>
      <vt:lpstr>Criminal Charges Against Insys Executives</vt:lpstr>
      <vt:lpstr>PowerPoint Presentation</vt:lpstr>
      <vt:lpstr>Resolution of the Legal Actions</vt:lpstr>
      <vt:lpstr>The Settlement Agreement</vt:lpstr>
      <vt:lpstr>PowerPoint Presentation</vt:lpstr>
      <vt:lpstr>PowerPoint Presentation</vt:lpstr>
      <vt:lpstr>THE ROCHESTER DRUG CO-OPERATIVE CASE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MIAMI-LUKEN CASE</vt:lpstr>
      <vt:lpstr>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Representing Drug Companies in High-Profile Opioid Cases:  Lessons from the Insys Therapeutics and  Rochester Drug Co-Operative Cases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Representing Drug Companies in High-Profile Cases: Lessons from the Insys Therapeutics and Rochester Drug Cooperative Cases</dc:title>
  <dc:creator>Veliky, Nicholas</dc:creator>
  <cp:lastModifiedBy>Vanegas,  Mercy</cp:lastModifiedBy>
  <cp:revision>110</cp:revision>
  <cp:lastPrinted>2019-09-10T19:42:21Z</cp:lastPrinted>
  <dcterms:created xsi:type="dcterms:W3CDTF">2019-07-03T14:31:26Z</dcterms:created>
  <dcterms:modified xsi:type="dcterms:W3CDTF">2019-09-10T19:43:28Z</dcterms:modified>
</cp:coreProperties>
</file>